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6"/>
  </p:notesMasterIdLst>
  <p:sldIdLst>
    <p:sldId id="269" r:id="rId3"/>
    <p:sldId id="277" r:id="rId4"/>
    <p:sldId id="257" r:id="rId5"/>
    <p:sldId id="275" r:id="rId6"/>
    <p:sldId id="265" r:id="rId7"/>
    <p:sldId id="274" r:id="rId8"/>
    <p:sldId id="262" r:id="rId9"/>
    <p:sldId id="259" r:id="rId10"/>
    <p:sldId id="260" r:id="rId11"/>
    <p:sldId id="6120" r:id="rId12"/>
    <p:sldId id="6124" r:id="rId13"/>
    <p:sldId id="278" r:id="rId14"/>
    <p:sldId id="279" r:id="rId15"/>
  </p:sldIdLst>
  <p:sldSz cx="9144000" cy="5143500" type="screen16x9"/>
  <p:notesSz cx="5162550" cy="7572375"/>
  <p:embeddedFontLst>
    <p:embeddedFont>
      <p:font typeface="Arial Black" panose="020B0A04020102020204" pitchFamily="34" charset="0"/>
      <p:bold r:id="rId17"/>
    </p:embeddedFont>
    <p:embeddedFont>
      <p:font typeface="Cambria" panose="02040503050406030204" pitchFamily="18" charset="0"/>
      <p:regular r:id="rId18"/>
      <p:bold r:id="rId19"/>
      <p:italic r:id="rId20"/>
      <p:boldItalic r:id="rId21"/>
    </p:embeddedFont>
    <p:embeddedFont>
      <p:font typeface="Century Gothic" panose="020B0502020202020204" pitchFamily="34" charset="0"/>
      <p:regular r:id="rId22"/>
      <p:bold r:id="rId23"/>
      <p:italic r:id="rId24"/>
      <p:boldItalic r:id="rId25"/>
    </p:embeddedFont>
    <p:embeddedFont>
      <p:font typeface="Corbel" panose="020B0503020204020204" pitchFamily="34" charset="0"/>
      <p:regular r:id="rId26"/>
      <p:bold r:id="rId27"/>
      <p:italic r:id="rId28"/>
      <p:boldItalic r:id="rId29"/>
    </p:embeddedFont>
    <p:embeddedFont>
      <p:font typeface="Gill Sans MT" panose="020B0502020104020203" pitchFamily="34" charset="0"/>
      <p:regular r:id="rId30"/>
      <p:bold r:id="rId31"/>
      <p:italic r:id="rId32"/>
      <p:boldItalic r:id="rId33"/>
    </p:embeddedFont>
    <p:embeddedFont>
      <p:font typeface="Playfair Display" panose="00000500000000000000" pitchFamily="2" charset="0"/>
      <p:regular r:id="rId34"/>
      <p:bold r:id="rId35"/>
      <p:italic r:id="rId36"/>
      <p:boldItalic r:id="rId37"/>
    </p:embeddedFont>
    <p:embeddedFont>
      <p:font typeface="Poppins" panose="000005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Ubuntu" panose="020B0504030602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7"/>
    <p:restoredTop sz="72661"/>
  </p:normalViewPr>
  <p:slideViewPr>
    <p:cSldViewPr snapToGrid="0">
      <p:cViewPr varScale="1">
        <p:scale>
          <a:sx n="90" d="100"/>
          <a:sy n="90" d="100"/>
        </p:scale>
        <p:origin x="2286" y="2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9" Type="http://schemas.openxmlformats.org/officeDocument/2006/relationships/font" Target="fonts/font13.fntdata"/><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20" Type="http://schemas.openxmlformats.org/officeDocument/2006/relationships/font" Target="fonts/font4.fntdata"/><Relationship Id="rId4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8738" y="568325"/>
            <a:ext cx="5046662" cy="2840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516255" y="3596878"/>
            <a:ext cx="4130040" cy="3407569"/>
          </a:xfrm>
          <a:prstGeom prst="rect">
            <a:avLst/>
          </a:prstGeom>
          <a:noFill/>
          <a:ln>
            <a:noFill/>
          </a:ln>
        </p:spPr>
        <p:txBody>
          <a:bodyPr spcFirstLastPara="1" wrap="square" lIns="72756" tIns="72756" rIns="72756" bIns="7275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lassicchevrolet.com/VehicleSearchResults?search=preowned"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audilubbock.com/used-cars/lubbock-texas.htm" TargetMode="External"/><Relationship Id="rId4" Type="http://schemas.openxmlformats.org/officeDocument/2006/relationships/hyperlink" Target="https://www.tomwoodlexus.com/l-certified-inventory/index.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07dbf9f1e8_0_72:notes"/>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07dbf9f1e8_0_72:notes"/>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None/>
            </a:pPr>
            <a:r>
              <a:rPr lang="en" dirty="0">
                <a:solidFill>
                  <a:schemeClr val="dk1"/>
                </a:solidFill>
              </a:rPr>
              <a:t>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Personal data privacy in vehicles.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This is a NEW way to drive revenue.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Customers WANT THIS.</a:t>
            </a:r>
            <a:endParaRPr dirty="0">
              <a:solidFill>
                <a:schemeClr val="dk1"/>
              </a:solidFill>
            </a:endParaRPr>
          </a:p>
          <a:p>
            <a:pPr marL="0" indent="0">
              <a:buNone/>
            </a:pPr>
            <a:endParaRPr dirty="0">
              <a:solidFill>
                <a:schemeClr val="dk1"/>
              </a:solidFill>
            </a:endParaRPr>
          </a:p>
          <a:p>
            <a:pPr marL="0" indent="0">
              <a:buClr>
                <a:schemeClr val="dk1"/>
              </a:buClr>
              <a:buNone/>
            </a:pPr>
            <a:r>
              <a:rPr lang="en" dirty="0">
                <a:solidFill>
                  <a:schemeClr val="dk1"/>
                </a:solidFill>
              </a:rPr>
              <a:t>Let me show you.</a:t>
            </a: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[Next Slide]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t>
            </a:r>
            <a:endParaRPr dirty="0">
              <a:solidFill>
                <a:srgbClr val="213343"/>
              </a:solidFill>
            </a:endParaRPr>
          </a:p>
          <a:p>
            <a:pPr marL="363840" indent="-181920">
              <a:lnSpc>
                <a:spcPct val="177778"/>
              </a:lnSpc>
              <a:buClr>
                <a:srgbClr val="213343"/>
              </a:buClr>
              <a:buSzPts val="1350"/>
              <a:buNone/>
            </a:pP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1: “</a:t>
            </a:r>
            <a:r>
              <a:rPr lang="en" i="1" dirty="0">
                <a:solidFill>
                  <a:srgbClr val="213343"/>
                </a:solidFill>
              </a:rPr>
              <a:t>The current state of the world is [Mega-trend 1, 2, 3, etc.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2: “</a:t>
            </a:r>
            <a:r>
              <a:rPr lang="en" i="1" dirty="0">
                <a:solidFill>
                  <a:srgbClr val="213343"/>
                </a:solidFill>
              </a:rPr>
              <a:t>[Mega-trend] makes life challenging for business leaders like you because … [Implication 1, 2, 3]</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3: “</a:t>
            </a:r>
            <a:r>
              <a:rPr lang="en" i="1" dirty="0">
                <a:solidFill>
                  <a:srgbClr val="213343"/>
                </a:solidFill>
              </a:rPr>
              <a:t>... and this is only going to get harder in the future, because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4: “</a:t>
            </a:r>
            <a:r>
              <a:rPr lang="en" i="1" dirty="0">
                <a:solidFill>
                  <a:srgbClr val="213343"/>
                </a:solidFill>
              </a:rPr>
              <a:t>Today, the way most companies try to solve [Challenge/mega-trend] is… [‘Hire more people,’ ‘Spend more money, etc.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5: “</a:t>
            </a:r>
            <a:r>
              <a:rPr lang="en" i="1" dirty="0">
                <a:solidFill>
                  <a:srgbClr val="213343"/>
                </a:solidFill>
              </a:rPr>
              <a:t>... and here are the results most companies get [Mediocre results].</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6: “</a:t>
            </a:r>
            <a:r>
              <a:rPr lang="en" i="1" dirty="0">
                <a:solidFill>
                  <a:srgbClr val="213343"/>
                </a:solidFill>
              </a:rPr>
              <a:t>... but, there’s a small group of [Companies/business leaders] doing things differently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7: “</a:t>
            </a:r>
            <a:r>
              <a:rPr lang="en" i="1" dirty="0">
                <a:solidFill>
                  <a:srgbClr val="213343"/>
                </a:solidFill>
              </a:rPr>
              <a:t>... and these are the results they’re getting [... should be far better than what the middle of the road company is getting in slide number five]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8: “</a:t>
            </a:r>
            <a:r>
              <a:rPr lang="en" i="1" dirty="0">
                <a:solidFill>
                  <a:srgbClr val="213343"/>
                </a:solidFill>
              </a:rPr>
              <a:t>Here’s how it works … [this is where discuss your company’s solution/service/product].</a:t>
            </a:r>
            <a:r>
              <a:rPr lang="en" dirty="0">
                <a:solidFill>
                  <a:srgbClr val="213343"/>
                </a:solidFill>
              </a:rPr>
              <a:t>”</a:t>
            </a:r>
            <a:endParaRPr dirty="0">
              <a:solidFill>
                <a:srgbClr val="213343"/>
              </a:solidFill>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1: Introduction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"Driving Revenue in a Challenging Market"</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A dealership lot with fewer customers than usual</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Bullet points: "Economic uncertainty", "High interest rates", "Fewer buyers"</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2: The Challenge</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"Volume vs. Value"</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Split screen image: Left side showing a crowded dealership that is getting less crowded (representing volume), right side showing a single car &amp; buyer with a spotlight (representing value)</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Text: "In today's uncertain market, volume selling is out. We need to focus on extracting more value from each deal."</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3: The Opportunity</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"A New Differentiator: Personal Data Privacy"</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Car dashboard with infotainment system</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Chart: Showing the rise of data privacy as a buying factor (2022 vs 2023)</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Key stat: "39% of buyers consider data privacy HIGHLY IMPORTANT"</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4: The Solution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"Privacy4Cars: Your Automotive Privacy Partner"</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Logo: AutoCleared™ , VPR &amp; Privacy Star Dealership logo</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Connected car image: Phone numbers, call logs, location history, garage door codes</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Tagline: "Differentiate with privacy, Upsell with confidence"</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5: Our Products</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"AutoCleared™ , VPR, Badging</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Three product boxes:</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A (AutoCleared + badging)</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B (VPR + badging)</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C (stealth product --- coming soon)</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Brief description of each product</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6: Implementation Strategies</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TBD --- likely images of our app &amp; how to monetzie</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7: Pricing and Call to Action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"Unbeatable Early Adopter Pricing"</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Large text: "$500/month"</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Coffee cup (to reinforce the "less than your coffee budget" point)</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Call to Action button: "Differentiate Now with Privacy4Cars"</a:t>
            </a:r>
            <a:endParaRPr dirty="0">
              <a:solidFill>
                <a:schemeClr val="dk1"/>
              </a:solidFill>
              <a:highlight>
                <a:srgbClr val="FFFFFF"/>
              </a:highlight>
            </a:endParaRPr>
          </a:p>
          <a:p>
            <a:pPr marL="0" indent="0">
              <a:lnSpc>
                <a:spcPct val="115000"/>
              </a:lnSpc>
              <a:spcBef>
                <a:spcPts val="955"/>
              </a:spcBef>
              <a:buNone/>
            </a:pPr>
            <a:endParaRPr dirty="0"/>
          </a:p>
          <a:p>
            <a:pPr marL="0" indent="0">
              <a:lnSpc>
                <a:spcPct val="115000"/>
              </a:lnSpc>
              <a:spcBef>
                <a:spcPts val="955"/>
              </a:spcBef>
              <a:buNone/>
            </a:pPr>
            <a:endParaRPr dirty="0"/>
          </a:p>
          <a:p>
            <a:pPr marL="0" indent="0">
              <a:lnSpc>
                <a:spcPct val="115000"/>
              </a:lnSpc>
              <a:spcBef>
                <a:spcPts val="955"/>
              </a:spcBef>
              <a:buNone/>
            </a:pPr>
            <a:endParaRPr dirty="0"/>
          </a:p>
          <a:p>
            <a:pPr marL="0" indent="0">
              <a:lnSpc>
                <a:spcPct val="115000"/>
              </a:lnSpc>
              <a:spcBef>
                <a:spcPts val="955"/>
              </a:spcBef>
              <a:buNone/>
            </a:pPr>
            <a:endParaRPr dirty="0"/>
          </a:p>
          <a:p>
            <a:pPr marL="0" indent="0">
              <a:spcBef>
                <a:spcPts val="955"/>
              </a:spcBef>
              <a:buNone/>
            </a:pPr>
            <a:r>
              <a:rPr lang="en" dirty="0">
                <a:solidFill>
                  <a:schemeClr val="dk1"/>
                </a:solidFill>
              </a:rPr>
              <a:t>Most of the dealers I talk to — let me just say it isn’t the glory days of the pandemic-selling-era where vehicles were just driving themselves off the lot. Dealers are fighting for every dollar these days.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When revenue is down you got two options</a:t>
            </a:r>
            <a:endParaRPr dirty="0">
              <a:solidFill>
                <a:schemeClr val="dk1"/>
              </a:solidFill>
            </a:endParaRPr>
          </a:p>
          <a:p>
            <a:pPr marL="0" indent="0">
              <a:buNone/>
            </a:pPr>
            <a:r>
              <a:rPr lang="en" dirty="0">
                <a:solidFill>
                  <a:schemeClr val="dk1"/>
                </a:solidFill>
              </a:rPr>
              <a:t>Volume —-or —- value driven sales.</a:t>
            </a:r>
            <a:endParaRPr dirty="0">
              <a:solidFill>
                <a:schemeClr val="dk1"/>
              </a:solidFill>
            </a:endParaRPr>
          </a:p>
          <a:p>
            <a:pPr marL="0" indent="0">
              <a:buNone/>
            </a:pPr>
            <a:r>
              <a:rPr lang="en" dirty="0">
                <a:solidFill>
                  <a:schemeClr val="dk1"/>
                </a:solidFill>
              </a:rPr>
              <a:t>You either sell more cars.</a:t>
            </a:r>
            <a:br>
              <a:rPr lang="en" dirty="0">
                <a:solidFill>
                  <a:schemeClr val="dk1"/>
                </a:solidFill>
              </a:rPr>
            </a:br>
            <a:r>
              <a:rPr lang="en" dirty="0">
                <a:solidFill>
                  <a:schemeClr val="dk1"/>
                </a:solidFill>
              </a:rPr>
              <a:t>Or add then extract more value out of the cars you ARE selling.</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in today’s market, volume selling is out.  We can’t create more buyers. There’s too much out of our control. From uncertainty in the economy. High interest rates up from</a:t>
            </a:r>
            <a:endParaRPr dirty="0">
              <a:solidFill>
                <a:schemeClr val="dk1"/>
              </a:solidFill>
            </a:endParaRPr>
          </a:p>
          <a:p>
            <a:pPr marL="0" indent="0">
              <a:buNone/>
            </a:pPr>
            <a:r>
              <a:rPr lang="en" dirty="0">
                <a:solidFill>
                  <a:schemeClr val="dk1"/>
                </a:solidFill>
              </a:rPr>
              <a:t>Historical lows. There’s nothing in the macro economics like 0% interest rates of yesterday that are bringing new buyers off the sidelines.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So we only have the buyers who are actually looking to buy right now.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2 questions:</a:t>
            </a:r>
            <a:endParaRPr dirty="0">
              <a:solidFill>
                <a:schemeClr val="dk1"/>
              </a:solidFill>
            </a:endParaRPr>
          </a:p>
          <a:p>
            <a:pPr marL="363840" indent="-237507">
              <a:buClr>
                <a:schemeClr val="dk1"/>
              </a:buClr>
              <a:buAutoNum type="arabicPeriod"/>
            </a:pPr>
            <a:r>
              <a:rPr lang="en" dirty="0">
                <a:solidFill>
                  <a:schemeClr val="dk1"/>
                </a:solidFill>
              </a:rPr>
              <a:t>How do we make sure those buyers come to your dealership?</a:t>
            </a:r>
            <a:endParaRPr dirty="0">
              <a:solidFill>
                <a:schemeClr val="dk1"/>
              </a:solidFill>
            </a:endParaRPr>
          </a:p>
          <a:p>
            <a:pPr marL="363840" indent="-237507">
              <a:buClr>
                <a:schemeClr val="dk1"/>
              </a:buClr>
              <a:buAutoNum type="arabicPeriod"/>
            </a:pPr>
            <a:r>
              <a:rPr lang="en" dirty="0">
                <a:solidFill>
                  <a:schemeClr val="dk1"/>
                </a:solidFill>
              </a:rPr>
              <a:t>How do you add more value to the buyers and bring in more revenue?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You probably are thinking, Merry, we have maxed out. We’re upselling everything from x y z. And most of the dealers I’ve talked to say they’ve tried everything to add more value to the cars they are selling.</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But I’m here to tell you there is something brand new on the scene. Something you’ve never heard before, that  just popped up last year for the first time in 2023.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Personal data privacy in vehicles.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Every year, SBD Automotive does a survey about the top most important buying factors.</a:t>
            </a:r>
            <a:br>
              <a:rPr lang="en" dirty="0">
                <a:solidFill>
                  <a:schemeClr val="dk1"/>
                </a:solidFill>
              </a:rPr>
            </a:br>
            <a:br>
              <a:rPr lang="en" dirty="0">
                <a:solidFill>
                  <a:schemeClr val="dk1"/>
                </a:solidFill>
              </a:rPr>
            </a:br>
            <a:r>
              <a:rPr lang="en" dirty="0">
                <a:solidFill>
                  <a:schemeClr val="dk1"/>
                </a:solidFill>
              </a:rPr>
              <a:t>In 2022, data privacy wasn’t on the list.</a:t>
            </a:r>
            <a:endParaRPr dirty="0">
              <a:solidFill>
                <a:schemeClr val="dk1"/>
              </a:solidFill>
            </a:endParaRPr>
          </a:p>
          <a:p>
            <a:pPr marL="0" indent="0">
              <a:buNone/>
            </a:pPr>
            <a:r>
              <a:rPr lang="en" dirty="0">
                <a:solidFill>
                  <a:schemeClr val="dk1"/>
                </a:solidFill>
              </a:rPr>
              <a:t>But by 2023, 39% of buyers said data privacy as a HIGHLY IMPORTANT factor in them buying a car….more than the car’s styling, infotainment, and connected features.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That’s right. Privacy.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it makes sense! Who wants the next guy reading their text messages. Or knowing their routes and locations? Or getting access to their contact lists?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If you think about it, it makes sense. You’d never open up your cell phone and just hand it to a stranger. Your car is the same — it’s like a smartphone on wheels.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this new differentiator — data privacy — is what my dealership customers are cashing in on. Privacy is a differentiator.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If there are only so many people in the market buying cars, and we know that 95% of car sales start online, you best believe my dealerships are differentiating from the competition by putting data privacy-certified labels on each one of their cars for sale both online and on the showroom.</a:t>
            </a:r>
            <a:br>
              <a:rPr lang="en" dirty="0">
                <a:solidFill>
                  <a:schemeClr val="dk1"/>
                </a:solidFill>
              </a:rPr>
            </a:br>
            <a:br>
              <a:rPr lang="en" dirty="0">
                <a:solidFill>
                  <a:schemeClr val="dk1"/>
                </a:solidFill>
              </a:rPr>
            </a:br>
            <a:r>
              <a:rPr lang="en" dirty="0">
                <a:solidFill>
                  <a:schemeClr val="dk1"/>
                </a:solidFill>
              </a:rPr>
              <a:t>And then once you get customer in the door – my dealership customers are adding value to each deal by selling personal data deletions as an add-on service. Again, since we can’t do volume sales in this market, all we’ve got is value-add selling to increase revenues.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that’s what our forward thinking dealer clients are doing.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Differentiating  on privacy. Upselling privacy.</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Now, I could go into how this all works, but want to stop and gut check — do you want to know more?</a:t>
            </a:r>
            <a:br>
              <a:rPr lang="en" dirty="0">
                <a:solidFill>
                  <a:schemeClr val="dk1"/>
                </a:solidFill>
              </a:rPr>
            </a:br>
            <a:br>
              <a:rPr lang="en" dirty="0">
                <a:solidFill>
                  <a:schemeClr val="dk1"/>
                </a:solidFill>
              </a:rPr>
            </a:br>
            <a:r>
              <a:rPr lang="en" dirty="0">
                <a:solidFill>
                  <a:schemeClr val="dk1"/>
                </a:solidFill>
              </a:rPr>
              <a:t>Ok – what do you want to know more about? I can talk about our products, how my customers are leveraging this, or pricing? Which do you want to cover first?</a:t>
            </a:r>
            <a:br>
              <a:rPr lang="en" dirty="0">
                <a:solidFill>
                  <a:schemeClr val="dk1"/>
                </a:solidFill>
              </a:rPr>
            </a:br>
            <a:br>
              <a:rPr lang="en" dirty="0">
                <a:solidFill>
                  <a:schemeClr val="dk1"/>
                </a:solidFill>
              </a:rPr>
            </a:br>
            <a:r>
              <a:rPr lang="en" dirty="0">
                <a:solidFill>
                  <a:schemeClr val="dk1"/>
                </a:solidFill>
              </a:rPr>
              <a:t>Ok – Products</a:t>
            </a:r>
            <a:endParaRPr dirty="0">
              <a:solidFill>
                <a:schemeClr val="dk1"/>
              </a:solidFill>
            </a:endParaRPr>
          </a:p>
          <a:p>
            <a:pPr marL="0" indent="0">
              <a:buNone/>
            </a:pPr>
            <a:r>
              <a:rPr lang="en" dirty="0">
                <a:solidFill>
                  <a:schemeClr val="dk1"/>
                </a:solidFill>
              </a:rPr>
              <a:t>We sell 2 main products and a third on the way.</a:t>
            </a:r>
            <a:endParaRPr dirty="0">
              <a:solidFill>
                <a:schemeClr val="dk1"/>
              </a:solidFill>
            </a:endParaRPr>
          </a:p>
          <a:p>
            <a:pPr marL="0" indent="0">
              <a:buNone/>
            </a:pPr>
            <a:r>
              <a:rPr lang="en" dirty="0">
                <a:solidFill>
                  <a:schemeClr val="dk1"/>
                </a:solidFill>
              </a:rPr>
              <a:t>Existing 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Each one of our dealers does this differently – some offer it for free and market the shit out of this. Some charge a nominal fee at reconditioning, </a:t>
            </a:r>
            <a:endParaRPr dirty="0">
              <a:solidFill>
                <a:schemeClr val="dk1"/>
              </a:solidFill>
            </a:endParaRPr>
          </a:p>
          <a:p>
            <a:pPr marL="0" indent="0">
              <a:buNone/>
            </a:pPr>
            <a:r>
              <a:rPr lang="en" dirty="0">
                <a:solidFill>
                  <a:schemeClr val="dk1"/>
                </a:solidFill>
              </a:rPr>
              <a:t>Existing 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Or pricing –</a:t>
            </a:r>
            <a:endParaRPr dirty="0">
              <a:solidFill>
                <a:schemeClr val="dk1"/>
              </a:solidFill>
            </a:endParaRPr>
          </a:p>
          <a:p>
            <a:pPr marL="0" indent="0">
              <a:buNone/>
            </a:pPr>
            <a:r>
              <a:rPr lang="en" dirty="0">
                <a:solidFill>
                  <a:schemeClr val="dk1"/>
                </a:solidFill>
              </a:rPr>
              <a:t>You’re going to laugh because this is ridiculously cheap. My CEO has a number in his mind — a customer count — and he’s giving our early-adopters a great price. I’ve got 29 more dealerships to go before I hit his number. Anyway, we charge $500/mo. That’s probably less than your coffee budget.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Is there any reason why you wouldn’t use privacy to differentiate your dealership &amp; any reason why you wouldn’t offer this service to your customers?</a:t>
            </a: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lnSpc>
                <a:spcPct val="115000"/>
              </a:lnSpc>
              <a:spcBef>
                <a:spcPts val="955"/>
              </a:spcBef>
              <a:buNone/>
            </a:pPr>
            <a:endParaRPr dirty="0"/>
          </a:p>
          <a:p>
            <a:pPr marL="0" indent="0">
              <a:spcBef>
                <a:spcPts val="955"/>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 y="568325"/>
            <a:ext cx="5048250" cy="2840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F1B238C2-BBB5-E5D7-29FC-A38B11C686D4}"/>
            </a:ext>
          </a:extLst>
        </p:cNvPr>
        <p:cNvGrpSpPr/>
        <p:nvPr/>
      </p:nvGrpSpPr>
      <p:grpSpPr>
        <a:xfrm>
          <a:off x="0" y="0"/>
          <a:ext cx="0" cy="0"/>
          <a:chOff x="0" y="0"/>
          <a:chExt cx="0" cy="0"/>
        </a:xfrm>
      </p:grpSpPr>
      <p:sp>
        <p:nvSpPr>
          <p:cNvPr id="193" name="Google Shape;193;g307dbf9f1e8_0_72:notes">
            <a:extLst>
              <a:ext uri="{FF2B5EF4-FFF2-40B4-BE49-F238E27FC236}">
                <a16:creationId xmlns:a16="http://schemas.microsoft.com/office/drawing/2014/main" id="{A9107385-B7B4-81CB-236A-CD881FF98A21}"/>
              </a:ext>
            </a:extLst>
          </p:cNvPr>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07dbf9f1e8_0_72:notes">
            <a:extLst>
              <a:ext uri="{FF2B5EF4-FFF2-40B4-BE49-F238E27FC236}">
                <a16:creationId xmlns:a16="http://schemas.microsoft.com/office/drawing/2014/main" id="{A9207EBC-0A38-2307-12C4-360A8D3AAACD}"/>
              </a:ext>
            </a:extLst>
          </p:cNvPr>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None/>
            </a:pPr>
            <a:r>
              <a:rPr lang="en" dirty="0">
                <a:solidFill>
                  <a:schemeClr val="dk1"/>
                </a:solidFill>
              </a:rPr>
              <a:t>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Personal data privacy in vehicles.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This is a NEW way to drive revenue.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Customers WANT THIS.</a:t>
            </a:r>
            <a:endParaRPr dirty="0">
              <a:solidFill>
                <a:schemeClr val="dk1"/>
              </a:solidFill>
            </a:endParaRPr>
          </a:p>
          <a:p>
            <a:pPr marL="0" indent="0">
              <a:buNone/>
            </a:pPr>
            <a:endParaRPr dirty="0">
              <a:solidFill>
                <a:schemeClr val="dk1"/>
              </a:solidFill>
            </a:endParaRPr>
          </a:p>
          <a:p>
            <a:pPr marL="0" indent="0">
              <a:buClr>
                <a:schemeClr val="dk1"/>
              </a:buClr>
              <a:buNone/>
            </a:pPr>
            <a:r>
              <a:rPr lang="en" dirty="0">
                <a:solidFill>
                  <a:schemeClr val="dk1"/>
                </a:solidFill>
              </a:rPr>
              <a:t>Let me show you.</a:t>
            </a: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[Next Slide]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t>
            </a:r>
            <a:endParaRPr dirty="0">
              <a:solidFill>
                <a:srgbClr val="213343"/>
              </a:solidFill>
            </a:endParaRPr>
          </a:p>
          <a:p>
            <a:pPr marL="363840" indent="-181920">
              <a:lnSpc>
                <a:spcPct val="177778"/>
              </a:lnSpc>
              <a:buClr>
                <a:srgbClr val="213343"/>
              </a:buClr>
              <a:buSzPts val="1350"/>
              <a:buNone/>
            </a:pP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1: “</a:t>
            </a:r>
            <a:r>
              <a:rPr lang="en" i="1" dirty="0">
                <a:solidFill>
                  <a:srgbClr val="213343"/>
                </a:solidFill>
              </a:rPr>
              <a:t>The current state of the world is [Mega-trend 1, 2, 3, etc.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2: “</a:t>
            </a:r>
            <a:r>
              <a:rPr lang="en" i="1" dirty="0">
                <a:solidFill>
                  <a:srgbClr val="213343"/>
                </a:solidFill>
              </a:rPr>
              <a:t>[Mega-trend] makes life challenging for business leaders like you because … [Implication 1, 2, 3]</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3: “</a:t>
            </a:r>
            <a:r>
              <a:rPr lang="en" i="1" dirty="0">
                <a:solidFill>
                  <a:srgbClr val="213343"/>
                </a:solidFill>
              </a:rPr>
              <a:t>... and this is only going to get harder in the future, because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4: “</a:t>
            </a:r>
            <a:r>
              <a:rPr lang="en" i="1" dirty="0">
                <a:solidFill>
                  <a:srgbClr val="213343"/>
                </a:solidFill>
              </a:rPr>
              <a:t>Today, the way most companies try to solve [Challenge/mega-trend] is… [‘Hire more people,’ ‘Spend more money, etc.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5: “</a:t>
            </a:r>
            <a:r>
              <a:rPr lang="en" i="1" dirty="0">
                <a:solidFill>
                  <a:srgbClr val="213343"/>
                </a:solidFill>
              </a:rPr>
              <a:t>... and here are the results most companies get [Mediocre results].</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6: “</a:t>
            </a:r>
            <a:r>
              <a:rPr lang="en" i="1" dirty="0">
                <a:solidFill>
                  <a:srgbClr val="213343"/>
                </a:solidFill>
              </a:rPr>
              <a:t>... but, there’s a small group of [Companies/business leaders] doing things differently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7: “</a:t>
            </a:r>
            <a:r>
              <a:rPr lang="en" i="1" dirty="0">
                <a:solidFill>
                  <a:srgbClr val="213343"/>
                </a:solidFill>
              </a:rPr>
              <a:t>... and these are the results they’re getting [... should be far better than what the middle of the road company is getting in slide number five] ...</a:t>
            </a:r>
            <a:r>
              <a:rPr lang="en" dirty="0">
                <a:solidFill>
                  <a:srgbClr val="213343"/>
                </a:solidFill>
              </a:rPr>
              <a:t>”</a:t>
            </a:r>
            <a:endParaRPr dirty="0">
              <a:solidFill>
                <a:srgbClr val="213343"/>
              </a:solidFill>
            </a:endParaRPr>
          </a:p>
          <a:p>
            <a:pPr marL="363840" indent="-181920">
              <a:lnSpc>
                <a:spcPct val="177778"/>
              </a:lnSpc>
              <a:buClr>
                <a:srgbClr val="213343"/>
              </a:buClr>
              <a:buSzPts val="1350"/>
              <a:buNone/>
            </a:pPr>
            <a:r>
              <a:rPr lang="en" dirty="0">
                <a:solidFill>
                  <a:srgbClr val="213343"/>
                </a:solidFill>
              </a:rPr>
              <a:t>Slide 8: “</a:t>
            </a:r>
            <a:r>
              <a:rPr lang="en" i="1" dirty="0">
                <a:solidFill>
                  <a:srgbClr val="213343"/>
                </a:solidFill>
              </a:rPr>
              <a:t>Here’s how it works … [this is where discuss your company’s solution/service/product].</a:t>
            </a:r>
            <a:r>
              <a:rPr lang="en" dirty="0">
                <a:solidFill>
                  <a:srgbClr val="213343"/>
                </a:solidFill>
              </a:rPr>
              <a:t>”</a:t>
            </a:r>
            <a:endParaRPr dirty="0">
              <a:solidFill>
                <a:srgbClr val="213343"/>
              </a:solidFill>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1: Introduction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"Driving Revenue in a Challenging Market"</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A dealership lot with fewer customers than usual</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Bullet points: "Economic uncertainty", "High interest rates", "Fewer buyers"</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2: The Challenge</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"Volume vs. Value"</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Split screen image: Left side showing a crowded dealership that is getting less crowded (representing volume), right side showing a single car &amp; buyer with a spotlight (representing value)</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Text: "In today's uncertain market, volume selling is out. We need to focus on extracting more value from each deal."</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3: The Opportunity</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"A New Differentiator: Personal Data Privacy"</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Car dashboard with infotainment system</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Chart: Showing the rise of data privacy as a buying factor (2022 vs 2023)</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Key stat: "39% of buyers consider data privacy HIGHLY IMPORTANT"</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4: The Solution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"Privacy4Cars: Your Automotive Privacy Partner"</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Logo: AutoCleared™ , VPR &amp; Privacy Star Dealership logo</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Connected car image: Phone numbers, call logs, location history, garage door codes</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Tagline: "Differentiate with privacy, Upsell with confidence"</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5: Our Products</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"AutoCleared™ , VPR, Badging</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Three product boxes:</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A (AutoCleared + badging)</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B (VPR + badging)</a:t>
            </a:r>
            <a:endParaRPr dirty="0">
              <a:solidFill>
                <a:schemeClr val="dk1"/>
              </a:solidFill>
              <a:highlight>
                <a:srgbClr val="FFFFFF"/>
              </a:highlight>
            </a:endParaRPr>
          </a:p>
          <a:p>
            <a:pPr marL="838853" lvl="1" indent="-237507">
              <a:lnSpc>
                <a:spcPct val="115000"/>
              </a:lnSpc>
              <a:buClr>
                <a:schemeClr val="dk1"/>
              </a:buClr>
              <a:buAutoNum type="arabicPeriod"/>
            </a:pPr>
            <a:r>
              <a:rPr lang="en" dirty="0">
                <a:solidFill>
                  <a:schemeClr val="dk1"/>
                </a:solidFill>
                <a:highlight>
                  <a:srgbClr val="FFFFFF"/>
                </a:highlight>
              </a:rPr>
              <a:t>Product C (stealth product --- coming soon)</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Brief description of each product</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6: Implementation Strategies</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TBD --- likely images of our app &amp; how to monetzie</a:t>
            </a:r>
            <a:endParaRPr dirty="0">
              <a:solidFill>
                <a:schemeClr val="dk1"/>
              </a:solidFill>
              <a:highlight>
                <a:srgbClr val="FFFFFF"/>
              </a:highlight>
            </a:endParaRPr>
          </a:p>
          <a:p>
            <a:pPr marL="0" indent="0">
              <a:lnSpc>
                <a:spcPct val="138000"/>
              </a:lnSpc>
              <a:spcBef>
                <a:spcPts val="955"/>
              </a:spcBef>
              <a:buNone/>
            </a:pPr>
            <a:r>
              <a:rPr lang="en" dirty="0">
                <a:solidFill>
                  <a:schemeClr val="dk1"/>
                </a:solidFill>
                <a:highlight>
                  <a:srgbClr val="FFFFFF"/>
                </a:highlight>
              </a:rPr>
              <a:t>Slide 7: Pricing and Call to Action</a:t>
            </a:r>
            <a:endParaRPr dirty="0">
              <a:solidFill>
                <a:schemeClr val="dk1"/>
              </a:solidFill>
              <a:highlight>
                <a:srgbClr val="FFFFFF"/>
              </a:highlight>
            </a:endParaRPr>
          </a:p>
          <a:p>
            <a:pPr marL="475013" indent="-237507">
              <a:lnSpc>
                <a:spcPct val="115000"/>
              </a:lnSpc>
              <a:spcBef>
                <a:spcPts val="955"/>
              </a:spcBef>
              <a:buClr>
                <a:schemeClr val="dk1"/>
              </a:buClr>
            </a:pPr>
            <a:r>
              <a:rPr lang="en" dirty="0">
                <a:solidFill>
                  <a:schemeClr val="dk1"/>
                </a:solidFill>
                <a:highlight>
                  <a:srgbClr val="FFFFFF"/>
                </a:highlight>
              </a:rPr>
              <a:t>Title: "Unbeatable Early Adopter Pricing"</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Large text: "$500/month"</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Image: Coffee cup (to reinforce the "less than your coffee budget" point)</a:t>
            </a:r>
            <a:endParaRPr dirty="0">
              <a:solidFill>
                <a:schemeClr val="dk1"/>
              </a:solidFill>
              <a:highlight>
                <a:srgbClr val="FFFFFF"/>
              </a:highlight>
            </a:endParaRPr>
          </a:p>
          <a:p>
            <a:pPr marL="475013" indent="-237507">
              <a:lnSpc>
                <a:spcPct val="115000"/>
              </a:lnSpc>
              <a:buClr>
                <a:schemeClr val="dk1"/>
              </a:buClr>
            </a:pPr>
            <a:r>
              <a:rPr lang="en" dirty="0">
                <a:solidFill>
                  <a:schemeClr val="dk1"/>
                </a:solidFill>
                <a:highlight>
                  <a:srgbClr val="FFFFFF"/>
                </a:highlight>
              </a:rPr>
              <a:t>Call to Action button: "Differentiate Now with Privacy4Cars"</a:t>
            </a:r>
            <a:endParaRPr dirty="0">
              <a:solidFill>
                <a:schemeClr val="dk1"/>
              </a:solidFill>
              <a:highlight>
                <a:srgbClr val="FFFFFF"/>
              </a:highlight>
            </a:endParaRPr>
          </a:p>
          <a:p>
            <a:pPr marL="0" indent="0">
              <a:lnSpc>
                <a:spcPct val="115000"/>
              </a:lnSpc>
              <a:spcBef>
                <a:spcPts val="955"/>
              </a:spcBef>
              <a:buNone/>
            </a:pPr>
            <a:endParaRPr dirty="0"/>
          </a:p>
          <a:p>
            <a:pPr marL="0" indent="0">
              <a:lnSpc>
                <a:spcPct val="115000"/>
              </a:lnSpc>
              <a:spcBef>
                <a:spcPts val="955"/>
              </a:spcBef>
              <a:buNone/>
            </a:pPr>
            <a:endParaRPr dirty="0"/>
          </a:p>
          <a:p>
            <a:pPr marL="0" indent="0">
              <a:lnSpc>
                <a:spcPct val="115000"/>
              </a:lnSpc>
              <a:spcBef>
                <a:spcPts val="955"/>
              </a:spcBef>
              <a:buNone/>
            </a:pPr>
            <a:endParaRPr dirty="0"/>
          </a:p>
          <a:p>
            <a:pPr marL="0" indent="0">
              <a:lnSpc>
                <a:spcPct val="115000"/>
              </a:lnSpc>
              <a:spcBef>
                <a:spcPts val="955"/>
              </a:spcBef>
              <a:buNone/>
            </a:pPr>
            <a:endParaRPr dirty="0"/>
          </a:p>
          <a:p>
            <a:pPr marL="0" indent="0">
              <a:spcBef>
                <a:spcPts val="955"/>
              </a:spcBef>
              <a:buNone/>
            </a:pPr>
            <a:r>
              <a:rPr lang="en" dirty="0">
                <a:solidFill>
                  <a:schemeClr val="dk1"/>
                </a:solidFill>
              </a:rPr>
              <a:t>Most of the dealers I talk to — let me just say it isn’t the glory days of the pandemic-selling-era where vehicles were just driving themselves off the lot. Dealers are fighting for every dollar these days.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When revenue is down you got two options</a:t>
            </a:r>
            <a:endParaRPr dirty="0">
              <a:solidFill>
                <a:schemeClr val="dk1"/>
              </a:solidFill>
            </a:endParaRPr>
          </a:p>
          <a:p>
            <a:pPr marL="0" indent="0">
              <a:buNone/>
            </a:pPr>
            <a:r>
              <a:rPr lang="en" dirty="0">
                <a:solidFill>
                  <a:schemeClr val="dk1"/>
                </a:solidFill>
              </a:rPr>
              <a:t>Volume —-or —- value driven sales.</a:t>
            </a:r>
            <a:endParaRPr dirty="0">
              <a:solidFill>
                <a:schemeClr val="dk1"/>
              </a:solidFill>
            </a:endParaRPr>
          </a:p>
          <a:p>
            <a:pPr marL="0" indent="0">
              <a:buNone/>
            </a:pPr>
            <a:r>
              <a:rPr lang="en" dirty="0">
                <a:solidFill>
                  <a:schemeClr val="dk1"/>
                </a:solidFill>
              </a:rPr>
              <a:t>You either sell more cars.</a:t>
            </a:r>
            <a:br>
              <a:rPr lang="en" dirty="0">
                <a:solidFill>
                  <a:schemeClr val="dk1"/>
                </a:solidFill>
              </a:rPr>
            </a:br>
            <a:r>
              <a:rPr lang="en" dirty="0">
                <a:solidFill>
                  <a:schemeClr val="dk1"/>
                </a:solidFill>
              </a:rPr>
              <a:t>Or add then extract more value out of the cars you ARE selling.</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in today’s market, volume selling is out.  We can’t create more buyers. There’s too much out of our control. From uncertainty in the economy. High interest rates up from</a:t>
            </a:r>
            <a:endParaRPr dirty="0">
              <a:solidFill>
                <a:schemeClr val="dk1"/>
              </a:solidFill>
            </a:endParaRPr>
          </a:p>
          <a:p>
            <a:pPr marL="0" indent="0">
              <a:buNone/>
            </a:pPr>
            <a:r>
              <a:rPr lang="en" dirty="0">
                <a:solidFill>
                  <a:schemeClr val="dk1"/>
                </a:solidFill>
              </a:rPr>
              <a:t>Historical lows. There’s nothing in the macro economics like 0% interest rates of yesterday that are bringing new buyers off the sidelines.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So we only have the buyers who are actually looking to buy right now.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2 questions:</a:t>
            </a:r>
            <a:endParaRPr dirty="0">
              <a:solidFill>
                <a:schemeClr val="dk1"/>
              </a:solidFill>
            </a:endParaRPr>
          </a:p>
          <a:p>
            <a:pPr marL="363840" indent="-237507">
              <a:buClr>
                <a:schemeClr val="dk1"/>
              </a:buClr>
              <a:buAutoNum type="arabicPeriod"/>
            </a:pPr>
            <a:r>
              <a:rPr lang="en" dirty="0">
                <a:solidFill>
                  <a:schemeClr val="dk1"/>
                </a:solidFill>
              </a:rPr>
              <a:t>How do we make sure those buyers come to your dealership?</a:t>
            </a:r>
            <a:endParaRPr dirty="0">
              <a:solidFill>
                <a:schemeClr val="dk1"/>
              </a:solidFill>
            </a:endParaRPr>
          </a:p>
          <a:p>
            <a:pPr marL="363840" indent="-237507">
              <a:buClr>
                <a:schemeClr val="dk1"/>
              </a:buClr>
              <a:buAutoNum type="arabicPeriod"/>
            </a:pPr>
            <a:r>
              <a:rPr lang="en" dirty="0">
                <a:solidFill>
                  <a:schemeClr val="dk1"/>
                </a:solidFill>
              </a:rPr>
              <a:t>How do you add more value to the buyers and bring in more revenue?</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You probably are thinking, Merry, we have maxed out. We’re upselling everything from x y z. And most of the dealers I’ve talked to say they’ve tried everything to add more value to the cars they are selling.</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But I’m here to tell you there is something brand new on the scene. Something you’ve never heard before, that  just popped up last year for the first time in 2023.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Personal data privacy in vehicles.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Every year, SBD Automotive does a survey about the top most important buying factors.</a:t>
            </a:r>
            <a:br>
              <a:rPr lang="en" dirty="0">
                <a:solidFill>
                  <a:schemeClr val="dk1"/>
                </a:solidFill>
              </a:rPr>
            </a:br>
            <a:br>
              <a:rPr lang="en" dirty="0">
                <a:solidFill>
                  <a:schemeClr val="dk1"/>
                </a:solidFill>
              </a:rPr>
            </a:br>
            <a:r>
              <a:rPr lang="en" dirty="0">
                <a:solidFill>
                  <a:schemeClr val="dk1"/>
                </a:solidFill>
              </a:rPr>
              <a:t>In 2022, data privacy wasn’t on the list.</a:t>
            </a:r>
            <a:endParaRPr dirty="0">
              <a:solidFill>
                <a:schemeClr val="dk1"/>
              </a:solidFill>
            </a:endParaRPr>
          </a:p>
          <a:p>
            <a:pPr marL="0" indent="0">
              <a:buNone/>
            </a:pPr>
            <a:r>
              <a:rPr lang="en" dirty="0">
                <a:solidFill>
                  <a:schemeClr val="dk1"/>
                </a:solidFill>
              </a:rPr>
              <a:t>But by 2023, 39% of buyers said data privacy as a HIGHLY IMPORTANT factor in them buying a car….more than the car’s styling, infotainment, and connected features.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That’s right. Privacy.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it makes sense! Who wants the next guy reading their text messages. Or knowing their routes and locations? Or getting access to their contact lists?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If you think about it, it makes sense. You’d never open up your cell phone and just hand it to a stranger. Your car is the same — it’s like a smartphone on wheels.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this new differentiator — data privacy — is what my dealership customers are cashing in on. Privacy is a differentiator.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If there are only so many people in the market buying cars, and we know that 95% of car sales start online, you best believe my dealerships are differentiating from the competition by putting data privacy-certified labels on each one of their cars for sale both online and on the showroom.</a:t>
            </a:r>
            <a:br>
              <a:rPr lang="en" dirty="0">
                <a:solidFill>
                  <a:schemeClr val="dk1"/>
                </a:solidFill>
              </a:rPr>
            </a:br>
            <a:br>
              <a:rPr lang="en" dirty="0">
                <a:solidFill>
                  <a:schemeClr val="dk1"/>
                </a:solidFill>
              </a:rPr>
            </a:br>
            <a:r>
              <a:rPr lang="en" dirty="0">
                <a:solidFill>
                  <a:schemeClr val="dk1"/>
                </a:solidFill>
              </a:rPr>
              <a:t>And then once you get customer in the door – my dealership customers are adding value to each deal by selling personal data deletions as an add-on service. Again, since we can’t do volume sales in this market, all we’ve got is value-add selling to increase revenues.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And that’s what our forward thinking dealer clients are doing.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Differentiating  on privacy. Upselling privacy.</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Now, I could go into how this all works, but want to stop and gut check — do you want to know more?</a:t>
            </a:r>
            <a:br>
              <a:rPr lang="en" dirty="0">
                <a:solidFill>
                  <a:schemeClr val="dk1"/>
                </a:solidFill>
              </a:rPr>
            </a:br>
            <a:br>
              <a:rPr lang="en" dirty="0">
                <a:solidFill>
                  <a:schemeClr val="dk1"/>
                </a:solidFill>
              </a:rPr>
            </a:br>
            <a:r>
              <a:rPr lang="en" dirty="0">
                <a:solidFill>
                  <a:schemeClr val="dk1"/>
                </a:solidFill>
              </a:rPr>
              <a:t>Ok – what do you want to know more about? I can talk about our products, how my customers are leveraging this, or pricing? Which do you want to cover first?</a:t>
            </a:r>
            <a:br>
              <a:rPr lang="en" dirty="0">
                <a:solidFill>
                  <a:schemeClr val="dk1"/>
                </a:solidFill>
              </a:rPr>
            </a:br>
            <a:br>
              <a:rPr lang="en" dirty="0">
                <a:solidFill>
                  <a:schemeClr val="dk1"/>
                </a:solidFill>
              </a:rPr>
            </a:br>
            <a:r>
              <a:rPr lang="en" dirty="0">
                <a:solidFill>
                  <a:schemeClr val="dk1"/>
                </a:solidFill>
              </a:rPr>
              <a:t>Ok – Products</a:t>
            </a:r>
            <a:endParaRPr dirty="0">
              <a:solidFill>
                <a:schemeClr val="dk1"/>
              </a:solidFill>
            </a:endParaRPr>
          </a:p>
          <a:p>
            <a:pPr marL="0" indent="0">
              <a:buNone/>
            </a:pPr>
            <a:r>
              <a:rPr lang="en" dirty="0">
                <a:solidFill>
                  <a:schemeClr val="dk1"/>
                </a:solidFill>
              </a:rPr>
              <a:t>We sell 2 main products and a third on the way.</a:t>
            </a:r>
            <a:endParaRPr dirty="0">
              <a:solidFill>
                <a:schemeClr val="dk1"/>
              </a:solidFill>
            </a:endParaRPr>
          </a:p>
          <a:p>
            <a:pPr marL="0" indent="0">
              <a:buNone/>
            </a:pPr>
            <a:r>
              <a:rPr lang="en" dirty="0">
                <a:solidFill>
                  <a:schemeClr val="dk1"/>
                </a:solidFill>
              </a:rPr>
              <a:t>Existing 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Each one of our dealers does this differently – some offer it for free and market the shit out of this. Some charge a nominal fee at reconditioning, </a:t>
            </a:r>
            <a:endParaRPr dirty="0">
              <a:solidFill>
                <a:schemeClr val="dk1"/>
              </a:solidFill>
            </a:endParaRPr>
          </a:p>
          <a:p>
            <a:pPr marL="0" indent="0">
              <a:buNone/>
            </a:pPr>
            <a:r>
              <a:rPr lang="en" dirty="0">
                <a:solidFill>
                  <a:schemeClr val="dk1"/>
                </a:solidFill>
              </a:rPr>
              <a:t>Existing talk track.</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Or pricing –</a:t>
            </a:r>
            <a:endParaRPr dirty="0">
              <a:solidFill>
                <a:schemeClr val="dk1"/>
              </a:solidFill>
            </a:endParaRPr>
          </a:p>
          <a:p>
            <a:pPr marL="0" indent="0">
              <a:buNone/>
            </a:pPr>
            <a:r>
              <a:rPr lang="en" dirty="0">
                <a:solidFill>
                  <a:schemeClr val="dk1"/>
                </a:solidFill>
              </a:rPr>
              <a:t>You’re going to laugh because this is ridiculously cheap. My CEO has a number in his mind — a customer count — and he’s giving our early-adopters a great price. I’ve got 29 more dealerships to go before I hit his number. Anyway, we charge $500/mo. That’s probably less than your coffee budget.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Is there any reason why you wouldn’t use privacy to differentiate your dealership &amp; any reason why you wouldn’t offer this service to your customers?</a:t>
            </a: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buNone/>
            </a:pPr>
            <a:endParaRPr dirty="0">
              <a:solidFill>
                <a:schemeClr val="dk1"/>
              </a:solidFill>
            </a:endParaRPr>
          </a:p>
          <a:p>
            <a:pPr marL="0" indent="0">
              <a:lnSpc>
                <a:spcPct val="115000"/>
              </a:lnSpc>
              <a:spcBef>
                <a:spcPts val="955"/>
              </a:spcBef>
              <a:buNone/>
            </a:pPr>
            <a:endParaRPr dirty="0"/>
          </a:p>
          <a:p>
            <a:pPr marL="0" indent="0">
              <a:spcBef>
                <a:spcPts val="955"/>
              </a:spcBef>
              <a:buNone/>
            </a:pPr>
            <a:endParaRPr dirty="0"/>
          </a:p>
        </p:txBody>
      </p:sp>
    </p:spTree>
    <p:extLst>
      <p:ext uri="{BB962C8B-B14F-4D97-AF65-F5344CB8AC3E}">
        <p14:creationId xmlns:p14="http://schemas.microsoft.com/office/powerpoint/2010/main" val="36395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34f02ba1e_0_148:notes"/>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034f02ba1e_0_148:notes"/>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Clr>
                <a:schemeClr val="dk1"/>
              </a:buClr>
              <a:buNone/>
            </a:pPr>
            <a:r>
              <a:rPr lang="en" b="1" dirty="0">
                <a:solidFill>
                  <a:schemeClr val="dk1"/>
                </a:solidFill>
              </a:rPr>
              <a:t>Talk track:</a:t>
            </a:r>
            <a:endParaRPr b="1"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Buyers want personal data privacy in vehicles. </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Can you blame them? Today’s cars collect tons of personal data they your customers want to stay in control of.</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We’re talking control over who sees their contacts, call logs, text messages, navigation history, and more.</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It’s the same as your smartphone – you’d never trade in your phone and expect the next person to have access to your contacts. That’s crazy.</a:t>
            </a:r>
            <a:endParaRPr dirty="0">
              <a:solidFill>
                <a:schemeClr val="dk1"/>
              </a:solidFill>
            </a:endParaRPr>
          </a:p>
          <a:p>
            <a:pPr marL="0" indent="0">
              <a:lnSpc>
                <a:spcPct val="115000"/>
              </a:lnSpc>
              <a:spcBef>
                <a:spcPts val="955"/>
              </a:spcBef>
              <a:buClr>
                <a:schemeClr val="dk1"/>
              </a:buClr>
              <a:buNone/>
            </a:pPr>
            <a:r>
              <a:rPr lang="en" dirty="0">
                <a:solidFill>
                  <a:schemeClr val="dk1"/>
                </a:solidFill>
              </a:rPr>
              <a:t>And 39% of today’s car buyers now rank data privacy as 'highly important' - surpassing style, brand, and infotainment features </a:t>
            </a:r>
            <a:endParaRPr dirty="0">
              <a:solidFill>
                <a:schemeClr val="dk1"/>
              </a:solidFill>
            </a:endParaRPr>
          </a:p>
          <a:p>
            <a:pPr marL="0" indent="0">
              <a:lnSpc>
                <a:spcPct val="115000"/>
              </a:lnSpc>
              <a:spcBef>
                <a:spcPts val="955"/>
              </a:spcBef>
              <a:buClr>
                <a:schemeClr val="dk1"/>
              </a:buClr>
              <a:buNone/>
            </a:pPr>
            <a:r>
              <a:rPr lang="en" dirty="0">
                <a:solidFill>
                  <a:schemeClr val="dk1"/>
                </a:solidFill>
              </a:rPr>
              <a:t>That's not just a trend - it's an hidden revenue opportunity hiding in every car, or what we look to call an invisible asset</a:t>
            </a:r>
            <a:endParaRPr dirty="0">
              <a:solidFill>
                <a:schemeClr val="dk1"/>
              </a:solidFill>
            </a:endParaRPr>
          </a:p>
          <a:p>
            <a:pPr marL="0" indent="0">
              <a:lnSpc>
                <a:spcPct val="115000"/>
              </a:lnSpc>
              <a:spcBef>
                <a:spcPts val="955"/>
              </a:spcBef>
              <a:buClr>
                <a:schemeClr val="dk1"/>
              </a:buClr>
              <a:buNone/>
            </a:pPr>
            <a:r>
              <a:rPr lang="en" dirty="0">
                <a:solidFill>
                  <a:schemeClr val="dk1"/>
                </a:solidFill>
              </a:rPr>
              <a:t>So, give buyers what they want.</a:t>
            </a:r>
            <a:endParaRPr dirty="0">
              <a:solidFill>
                <a:schemeClr val="dk1"/>
              </a:solidFill>
            </a:endParaRPr>
          </a:p>
          <a:p>
            <a:pPr marL="0" indent="0">
              <a:lnSpc>
                <a:spcPct val="115000"/>
              </a:lnSpc>
              <a:spcBef>
                <a:spcPts val="955"/>
              </a:spcBef>
              <a:spcAft>
                <a:spcPts val="955"/>
              </a:spcAft>
              <a:buClr>
                <a:schemeClr val="dk1"/>
              </a:buClr>
              <a:buNone/>
            </a:pPr>
            <a:r>
              <a:rPr lang="en" b="1" dirty="0">
                <a:solidFill>
                  <a:schemeClr val="dk1"/>
                </a:solidFill>
              </a:rPr>
              <a:t>[Next slide]</a:t>
            </a:r>
            <a:endParaRPr b="1"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1E13B74E-82C1-80A2-BAFC-B299B6F1614B}"/>
            </a:ext>
          </a:extLst>
        </p:cNvPr>
        <p:cNvGrpSpPr/>
        <p:nvPr/>
      </p:nvGrpSpPr>
      <p:grpSpPr>
        <a:xfrm>
          <a:off x="0" y="0"/>
          <a:ext cx="0" cy="0"/>
          <a:chOff x="0" y="0"/>
          <a:chExt cx="0" cy="0"/>
        </a:xfrm>
      </p:grpSpPr>
      <p:sp>
        <p:nvSpPr>
          <p:cNvPr id="112" name="Google Shape;112;g3034f02ba1e_0_806:notes">
            <a:extLst>
              <a:ext uri="{FF2B5EF4-FFF2-40B4-BE49-F238E27FC236}">
                <a16:creationId xmlns:a16="http://schemas.microsoft.com/office/drawing/2014/main" id="{8067B857-3600-6AC2-9D8D-C90643F3E0E4}"/>
              </a:ext>
            </a:extLst>
          </p:cNvPr>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034f02ba1e_0_806:notes">
            <a:extLst>
              <a:ext uri="{FF2B5EF4-FFF2-40B4-BE49-F238E27FC236}">
                <a16:creationId xmlns:a16="http://schemas.microsoft.com/office/drawing/2014/main" id="{AF05F142-5C03-BBFC-165F-D2575F07065B}"/>
              </a:ext>
            </a:extLst>
          </p:cNvPr>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Clr>
                <a:schemeClr val="dk1"/>
              </a:buClr>
              <a:buNone/>
            </a:pPr>
            <a:r>
              <a:rPr lang="en" b="1" dirty="0">
                <a:solidFill>
                  <a:schemeClr val="dk1"/>
                </a:solidFill>
              </a:rPr>
              <a:t>Talk track:</a:t>
            </a:r>
            <a:endParaRPr b="1" dirty="0">
              <a:solidFill>
                <a:schemeClr val="dk1"/>
              </a:solidFill>
            </a:endParaRPr>
          </a:p>
          <a:p>
            <a:pPr marL="0" indent="0">
              <a:buClr>
                <a:schemeClr val="dk1"/>
              </a:buClr>
              <a:buNone/>
            </a:pPr>
            <a:endParaRPr b="1" dirty="0">
              <a:solidFill>
                <a:schemeClr val="dk1"/>
              </a:solidFill>
            </a:endParaRPr>
          </a:p>
          <a:p>
            <a:pPr marL="0" indent="0">
              <a:buClr>
                <a:schemeClr val="dk1"/>
              </a:buClr>
              <a:buNone/>
            </a:pPr>
            <a:r>
              <a:rPr lang="en" dirty="0">
                <a:solidFill>
                  <a:schemeClr val="dk1"/>
                </a:solidFill>
              </a:rPr>
              <a:t>Give buyers what they want. </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Delete their personal data from vehicles at trade in or when you loaners come back by using Privacy4Cars’ by having your technicians use our easy-to-use in-vehicle data deletion app.</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Prove it with our certificates.</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 dirty="0">
                <a:solidFill>
                  <a:schemeClr val="dk1"/>
                </a:solidFill>
              </a:rPr>
              <a:t>And then go sell it.</a:t>
            </a:r>
            <a:endParaRPr dirty="0">
              <a:solidFill>
                <a:schemeClr val="dk1"/>
              </a:solidFill>
            </a:endParaRPr>
          </a:p>
          <a:p>
            <a:pPr marL="0" indent="0">
              <a:spcBef>
                <a:spcPts val="796"/>
              </a:spcBef>
              <a:buClr>
                <a:schemeClr val="dk1"/>
              </a:buClr>
              <a:buNone/>
            </a:pPr>
            <a:endParaRPr sz="1400" b="1" dirty="0">
              <a:solidFill>
                <a:schemeClr val="dk1"/>
              </a:solidFill>
            </a:endParaRPr>
          </a:p>
          <a:p>
            <a:pPr marL="0" indent="0">
              <a:spcBef>
                <a:spcPts val="796"/>
              </a:spcBef>
              <a:buClr>
                <a:schemeClr val="dk1"/>
              </a:buClr>
              <a:buNone/>
            </a:pPr>
            <a:endParaRPr dirty="0">
              <a:solidFill>
                <a:schemeClr val="dk1"/>
              </a:solidFill>
              <a:latin typeface="Poppins"/>
              <a:ea typeface="Poppins"/>
              <a:cs typeface="Poppins"/>
              <a:sym typeface="Poppins"/>
            </a:endParaRPr>
          </a:p>
          <a:p>
            <a:pPr marL="0" indent="0">
              <a:lnSpc>
                <a:spcPct val="115000"/>
              </a:lnSpc>
              <a:spcAft>
                <a:spcPts val="955"/>
              </a:spcAft>
              <a:buClr>
                <a:schemeClr val="dk1"/>
              </a:buClr>
              <a:buNone/>
            </a:pPr>
            <a:endParaRPr dirty="0">
              <a:solidFill>
                <a:srgbClr val="595959"/>
              </a:solidFill>
            </a:endParaRPr>
          </a:p>
        </p:txBody>
      </p:sp>
    </p:spTree>
    <p:extLst>
      <p:ext uri="{BB962C8B-B14F-4D97-AF65-F5344CB8AC3E}">
        <p14:creationId xmlns:p14="http://schemas.microsoft.com/office/powerpoint/2010/main" val="419248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e7edc7481d_0_94:notes"/>
          <p:cNvSpPr>
            <a:spLocks noGrp="1" noRot="1" noChangeAspect="1"/>
          </p:cNvSpPr>
          <p:nvPr>
            <p:ph type="sldImg" idx="2"/>
          </p:nvPr>
        </p:nvSpPr>
        <p:spPr>
          <a:xfrm>
            <a:off x="309563" y="946150"/>
            <a:ext cx="4543425" cy="2555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2e7edc7481d_0_94:notes"/>
          <p:cNvSpPr txBox="1">
            <a:spLocks noGrp="1"/>
          </p:cNvSpPr>
          <p:nvPr>
            <p:ph type="body" idx="1"/>
          </p:nvPr>
        </p:nvSpPr>
        <p:spPr>
          <a:xfrm>
            <a:off x="516255" y="3644205"/>
            <a:ext cx="4130040" cy="2981747"/>
          </a:xfrm>
          <a:prstGeom prst="rect">
            <a:avLst/>
          </a:prstGeom>
          <a:noFill/>
          <a:ln>
            <a:noFill/>
          </a:ln>
        </p:spPr>
        <p:txBody>
          <a:bodyPr spcFirstLastPara="1" wrap="square" lIns="72756" tIns="36368" rIns="72756" bIns="36368" anchor="t" anchorCtr="0">
            <a:noAutofit/>
          </a:bodyPr>
          <a:lstStyle/>
          <a:p>
            <a:pPr marL="363840" indent="-181920">
              <a:buSzPts val="1400"/>
              <a:buNone/>
            </a:pPr>
            <a:endParaRPr dirty="0"/>
          </a:p>
        </p:txBody>
      </p:sp>
      <p:sp>
        <p:nvSpPr>
          <p:cNvPr id="543" name="Google Shape;543;g2e7edc7481d_0_94:notes"/>
          <p:cNvSpPr txBox="1">
            <a:spLocks noGrp="1"/>
          </p:cNvSpPr>
          <p:nvPr>
            <p:ph type="sldNum" idx="12"/>
          </p:nvPr>
        </p:nvSpPr>
        <p:spPr>
          <a:xfrm>
            <a:off x="2924250" y="7192442"/>
            <a:ext cx="2237105" cy="379861"/>
          </a:xfrm>
          <a:prstGeom prst="rect">
            <a:avLst/>
          </a:prstGeom>
          <a:noFill/>
          <a:ln>
            <a:noFill/>
          </a:ln>
        </p:spPr>
        <p:txBody>
          <a:bodyPr spcFirstLastPara="1" wrap="square" lIns="72756" tIns="36368" rIns="72756" bIns="36368" anchor="b" anchorCtr="0">
            <a:noAutofit/>
          </a:bodyPr>
          <a:lstStyle/>
          <a:p>
            <a:pPr algn="r">
              <a:buSzPts val="1200"/>
            </a:pPr>
            <a:fld id="{00000000-1234-1234-1234-123412341234}" type="slidenum">
              <a:rPr lang="en-US" sz="1000">
                <a:solidFill>
                  <a:schemeClr val="dk1"/>
                </a:solidFill>
                <a:latin typeface="Calibri"/>
                <a:ea typeface="Calibri"/>
                <a:cs typeface="Calibri"/>
                <a:sym typeface="Calibri"/>
              </a:rPr>
              <a:pPr algn="r">
                <a:buSzPts val="1200"/>
              </a:pPr>
              <a:t>6</a:t>
            </a:fld>
            <a:endParaRPr sz="10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09563" y="946150"/>
            <a:ext cx="4543425" cy="2555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516255" y="3644205"/>
            <a:ext cx="4130040" cy="2981747"/>
          </a:xfrm>
          <a:prstGeom prst="rect">
            <a:avLst/>
          </a:prstGeom>
          <a:noFill/>
          <a:ln>
            <a:noFill/>
          </a:ln>
        </p:spPr>
        <p:txBody>
          <a:bodyPr spcFirstLastPara="1" wrap="square" lIns="72756" tIns="36368" rIns="72756" bIns="36368" anchor="t" anchorCtr="0">
            <a:noAutofit/>
          </a:bodyPr>
          <a:lstStyle/>
          <a:p>
            <a:pPr marL="0" indent="0">
              <a:buClr>
                <a:schemeClr val="dk1"/>
              </a:buClr>
              <a:buNone/>
            </a:pPr>
            <a:r>
              <a:rPr lang="en-US"/>
              <a:t>Certificate is co-branded, reinforcing your dealership commitment to your customers’ privacy and a real point of differentiation</a:t>
            </a:r>
            <a:endParaRPr/>
          </a:p>
          <a:p>
            <a:pPr marL="0" indent="0">
              <a:buClr>
                <a:schemeClr val="dk1"/>
              </a:buClr>
              <a:buNone/>
            </a:pPr>
            <a:r>
              <a:rPr lang="en-US"/>
              <a:t>No work/time required at the F&amp;I office other than handing the certificate and explaining its value (1-2 minutes tops)</a:t>
            </a:r>
            <a:endParaRPr/>
          </a:p>
          <a:p>
            <a:pPr marL="0" indent="0">
              <a:buClr>
                <a:schemeClr val="dk1"/>
              </a:buClr>
              <a:buSzPts val="1200"/>
              <a:buNone/>
            </a:pPr>
            <a:r>
              <a:rPr lang="en-US"/>
              <a:t>“All you can eat” plan: you can issue unlimited certificates for a single monthly fee per rooftop</a:t>
            </a:r>
            <a:endParaRPr/>
          </a:p>
        </p:txBody>
      </p:sp>
      <p:sp>
        <p:nvSpPr>
          <p:cNvPr id="304" name="Google Shape;304;p7:notes"/>
          <p:cNvSpPr txBox="1">
            <a:spLocks noGrp="1"/>
          </p:cNvSpPr>
          <p:nvPr>
            <p:ph type="sldNum" idx="12"/>
          </p:nvPr>
        </p:nvSpPr>
        <p:spPr>
          <a:xfrm>
            <a:off x="2924250" y="7192442"/>
            <a:ext cx="2237105" cy="379861"/>
          </a:xfrm>
          <a:prstGeom prst="rect">
            <a:avLst/>
          </a:prstGeom>
          <a:noFill/>
          <a:ln>
            <a:noFill/>
          </a:ln>
        </p:spPr>
        <p:txBody>
          <a:bodyPr spcFirstLastPara="1" wrap="square" lIns="72756" tIns="36368" rIns="72756" bIns="36368"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034f02ba1e_0_756:notes"/>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034f02ba1e_0_756:notes"/>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None/>
            </a:pPr>
            <a:r>
              <a:rPr lang="en" b="1">
                <a:solidFill>
                  <a:schemeClr val="dk1"/>
                </a:solidFill>
              </a:rPr>
              <a:t>Talk track:</a:t>
            </a:r>
            <a:endParaRPr b="1">
              <a:solidFill>
                <a:schemeClr val="dk1"/>
              </a:solidFill>
            </a:endParaRPr>
          </a:p>
          <a:p>
            <a:pPr marL="0" indent="0">
              <a:buNone/>
            </a:pPr>
            <a:endParaRPr b="1">
              <a:solidFill>
                <a:schemeClr val="dk1"/>
              </a:solidFill>
            </a:endParaRPr>
          </a:p>
          <a:p>
            <a:pPr marL="0" indent="0">
              <a:buNone/>
            </a:pPr>
            <a:r>
              <a:rPr lang="en" sz="1000">
                <a:solidFill>
                  <a:schemeClr val="dk1"/>
                </a:solidFill>
              </a:rPr>
              <a:t>Delete it. Prove it. Sell it.</a:t>
            </a:r>
            <a:endParaRPr sz="1000">
              <a:solidFill>
                <a:schemeClr val="dk1"/>
              </a:solidFill>
            </a:endParaRPr>
          </a:p>
          <a:p>
            <a:pPr marL="0" indent="0">
              <a:buNone/>
            </a:pPr>
            <a:endParaRPr sz="1000">
              <a:solidFill>
                <a:schemeClr val="dk1"/>
              </a:solidFill>
            </a:endParaRPr>
          </a:p>
          <a:p>
            <a:pPr marL="0" indent="0">
              <a:buClr>
                <a:schemeClr val="dk1"/>
              </a:buClr>
              <a:buNone/>
            </a:pPr>
            <a:r>
              <a:rPr lang="en" sz="1000">
                <a:solidFill>
                  <a:schemeClr val="dk1"/>
                </a:solidFill>
                <a:latin typeface="Poppins"/>
                <a:ea typeface="Poppins"/>
                <a:cs typeface="Poppins"/>
                <a:sym typeface="Poppins"/>
              </a:rPr>
              <a:t>Remember, 95% of car sales start online. Make privacy visible online.</a:t>
            </a:r>
            <a:endParaRPr sz="1000">
              <a:solidFill>
                <a:schemeClr val="dk1"/>
              </a:solidFill>
              <a:latin typeface="Poppins"/>
              <a:ea typeface="Poppins"/>
              <a:cs typeface="Poppins"/>
              <a:sym typeface="Poppins"/>
            </a:endParaRPr>
          </a:p>
          <a:p>
            <a:pPr marL="0" indent="0">
              <a:buNone/>
            </a:pPr>
            <a:endParaRPr sz="1000">
              <a:solidFill>
                <a:schemeClr val="dk1"/>
              </a:solidFill>
            </a:endParaRPr>
          </a:p>
          <a:p>
            <a:pPr marL="0" indent="0">
              <a:buNone/>
            </a:pPr>
            <a:r>
              <a:rPr lang="en" sz="1000">
                <a:solidFill>
                  <a:schemeClr val="dk1"/>
                </a:solidFill>
              </a:rPr>
              <a:t>Put our data deletion certificate badges on your website vehicle listings.</a:t>
            </a:r>
            <a:endParaRPr sz="1000">
              <a:solidFill>
                <a:schemeClr val="dk1"/>
              </a:solidFill>
            </a:endParaRPr>
          </a:p>
          <a:p>
            <a:pPr marL="0" indent="0">
              <a:buNone/>
            </a:pPr>
            <a:endParaRPr sz="1000">
              <a:solidFill>
                <a:schemeClr val="dk1"/>
              </a:solidFill>
            </a:endParaRPr>
          </a:p>
          <a:p>
            <a:pPr marL="0" indent="0">
              <a:buNone/>
            </a:pPr>
            <a:endParaRPr>
              <a:solidFill>
                <a:schemeClr val="dk1"/>
              </a:solidFill>
            </a:endParaRPr>
          </a:p>
          <a:p>
            <a:pPr marL="0" indent="0">
              <a:spcBef>
                <a:spcPts val="796"/>
              </a:spcBef>
              <a:buNone/>
            </a:pPr>
            <a:r>
              <a:rPr lang="en" sz="1400" b="1">
                <a:solidFill>
                  <a:schemeClr val="dk1"/>
                </a:solidFill>
              </a:rPr>
              <a:t>[Next slide]</a:t>
            </a:r>
            <a:endParaRPr sz="1400" b="1">
              <a:solidFill>
                <a:schemeClr val="dk1"/>
              </a:solidFill>
            </a:endParaRPr>
          </a:p>
          <a:p>
            <a:pPr marL="0" indent="0">
              <a:spcBef>
                <a:spcPts val="796"/>
              </a:spcBef>
              <a:buNone/>
            </a:pPr>
            <a:endParaRPr>
              <a:solidFill>
                <a:schemeClr val="dk1"/>
              </a:solidFill>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034f02ba1e_0_341:notes"/>
          <p:cNvSpPr>
            <a:spLocks noGrp="1" noRot="1" noChangeAspect="1"/>
          </p:cNvSpPr>
          <p:nvPr>
            <p:ph type="sldImg" idx="2"/>
          </p:nvPr>
        </p:nvSpPr>
        <p:spPr>
          <a:xfrm>
            <a:off x="57150" y="568325"/>
            <a:ext cx="5048250" cy="2840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034f02ba1e_0_341:notes"/>
          <p:cNvSpPr txBox="1">
            <a:spLocks noGrp="1"/>
          </p:cNvSpPr>
          <p:nvPr>
            <p:ph type="body" idx="1"/>
          </p:nvPr>
        </p:nvSpPr>
        <p:spPr>
          <a:xfrm>
            <a:off x="516255" y="3596878"/>
            <a:ext cx="4130040" cy="3407569"/>
          </a:xfrm>
          <a:prstGeom prst="rect">
            <a:avLst/>
          </a:prstGeom>
        </p:spPr>
        <p:txBody>
          <a:bodyPr spcFirstLastPara="1" wrap="square" lIns="72756" tIns="72756" rIns="72756" bIns="72756" anchor="t" anchorCtr="0">
            <a:noAutofit/>
          </a:bodyPr>
          <a:lstStyle/>
          <a:p>
            <a:pPr marL="0" indent="0">
              <a:buClr>
                <a:schemeClr val="dk1"/>
              </a:buClr>
              <a:buNone/>
            </a:pPr>
            <a:r>
              <a:rPr lang="en" b="1" dirty="0">
                <a:solidFill>
                  <a:schemeClr val="dk1"/>
                </a:solidFill>
              </a:rPr>
              <a:t>Talk track:</a:t>
            </a:r>
            <a:endParaRPr b="1" dirty="0">
              <a:solidFill>
                <a:schemeClr val="dk1"/>
              </a:solidFill>
            </a:endParaRPr>
          </a:p>
          <a:p>
            <a:pPr marL="0" indent="0">
              <a:buClr>
                <a:schemeClr val="dk1"/>
              </a:buClr>
              <a:buNone/>
            </a:pPr>
            <a:endParaRPr dirty="0">
              <a:solidFill>
                <a:schemeClr val="dk1"/>
              </a:solidFill>
            </a:endParaRPr>
          </a:p>
          <a:p>
            <a:pPr marL="0" indent="0">
              <a:buNone/>
            </a:pPr>
            <a:r>
              <a:rPr lang="en" dirty="0">
                <a:solidFill>
                  <a:schemeClr val="dk1"/>
                </a:solidFill>
              </a:rPr>
              <a:t>Check this out in real life – pull up Classic Chevrolet, Tom Wood Lexus, or Audi Lubbock’s websites to see for yourself.</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They have the Privacy4Cars 100% automated AutoCleared Data Deletion Certificate web badges  —- that make your dealership’s commitment to customer privacy visible to buyers.</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Differentiate yourself from the competition.</a:t>
            </a:r>
            <a:endParaRPr dirty="0">
              <a:solidFill>
                <a:schemeClr val="dk1"/>
              </a:solidFill>
            </a:endParaRPr>
          </a:p>
          <a:p>
            <a:pPr marL="0" indent="0">
              <a:buNone/>
            </a:pPr>
            <a:endParaRPr dirty="0">
              <a:solidFill>
                <a:schemeClr val="dk1"/>
              </a:solidFill>
            </a:endParaRPr>
          </a:p>
          <a:p>
            <a:pPr marL="0" indent="0">
              <a:buClr>
                <a:schemeClr val="dk1"/>
              </a:buClr>
              <a:buNone/>
            </a:pPr>
            <a:endParaRPr dirty="0">
              <a:solidFill>
                <a:schemeClr val="dk1"/>
              </a:solidFill>
            </a:endParaRPr>
          </a:p>
          <a:p>
            <a:pPr marL="0" indent="0">
              <a:spcBef>
                <a:spcPts val="796"/>
              </a:spcBef>
              <a:buClr>
                <a:schemeClr val="dk1"/>
              </a:buClr>
              <a:buNone/>
            </a:pPr>
            <a:r>
              <a:rPr lang="en" sz="1400" b="1" dirty="0">
                <a:solidFill>
                  <a:schemeClr val="dk1"/>
                </a:solidFill>
              </a:rPr>
              <a:t>[Next slide]</a:t>
            </a:r>
            <a:endParaRPr dirty="0"/>
          </a:p>
          <a:p>
            <a:pPr marL="0" indent="0">
              <a:spcBef>
                <a:spcPts val="796"/>
              </a:spcBef>
              <a:buNone/>
            </a:pPr>
            <a:r>
              <a:rPr lang="en" dirty="0"/>
              <a:t>Classic Chevrolet:  </a:t>
            </a:r>
            <a:r>
              <a:rPr lang="en" dirty="0">
                <a:solidFill>
                  <a:schemeClr val="dk1"/>
                </a:solidFill>
              </a:rPr>
              <a:t> </a:t>
            </a:r>
            <a:r>
              <a:rPr lang="en" u="sng" dirty="0">
                <a:solidFill>
                  <a:schemeClr val="hlink"/>
                </a:solidFill>
                <a:hlinkClick r:id="rId3"/>
              </a:rPr>
              <a:t>https://www.classicchevrolet.com/VehicleSearchResults?search=preowned</a:t>
            </a:r>
            <a:endParaRPr dirty="0"/>
          </a:p>
          <a:p>
            <a:pPr marL="0" indent="0">
              <a:buNone/>
            </a:pPr>
            <a:endParaRPr dirty="0"/>
          </a:p>
          <a:p>
            <a:pPr marL="0" indent="0">
              <a:buClr>
                <a:schemeClr val="dk1"/>
              </a:buClr>
              <a:buNone/>
            </a:pPr>
            <a:r>
              <a:rPr lang="en" dirty="0">
                <a:solidFill>
                  <a:schemeClr val="dk1"/>
                </a:solidFill>
              </a:rPr>
              <a:t>Tom Wood Lexus:  </a:t>
            </a:r>
            <a:r>
              <a:rPr lang="en" u="sng" dirty="0">
                <a:solidFill>
                  <a:schemeClr val="hlink"/>
                </a:solidFill>
                <a:hlinkClick r:id="rId4"/>
              </a:rPr>
              <a:t>https://www.tomwoodlexus.com/l-certified-inventory/index.htm</a:t>
            </a:r>
            <a:endParaRPr dirty="0">
              <a:solidFill>
                <a:schemeClr val="dk1"/>
              </a:solidFill>
            </a:endParaRPr>
          </a:p>
          <a:p>
            <a:pPr marL="0" indent="0">
              <a:buNone/>
            </a:pPr>
            <a:endParaRPr dirty="0"/>
          </a:p>
          <a:p>
            <a:pPr marL="0" indent="0">
              <a:buNone/>
            </a:pPr>
            <a:r>
              <a:rPr lang="en" dirty="0"/>
              <a:t>Audi Lubbock:  </a:t>
            </a:r>
            <a:r>
              <a:rPr lang="en" u="sng" dirty="0">
                <a:solidFill>
                  <a:schemeClr val="hlink"/>
                </a:solidFill>
                <a:hlinkClick r:id="rId5"/>
              </a:rPr>
              <a:t>https://www.audilubbock.com/used-cars/lubbock-texas.htm</a:t>
            </a:r>
            <a:endParaRPr dirty="0"/>
          </a:p>
          <a:p>
            <a:pPr marL="0" indent="0">
              <a:buNone/>
            </a:pPr>
            <a:endParaRPr dirty="0"/>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 y="568325"/>
            <a:ext cx="5048250" cy="2840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95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62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bg>
      <p:bgPr>
        <a:solidFill>
          <a:srgbClr val="FFFFFF"/>
        </a:solidFill>
        <a:effectLst/>
      </p:bgPr>
    </p:bg>
    <p:spTree>
      <p:nvGrpSpPr>
        <p:cNvPr id="1" name="Shape 22"/>
        <p:cNvGrpSpPr/>
        <p:nvPr/>
      </p:nvGrpSpPr>
      <p:grpSpPr>
        <a:xfrm>
          <a:off x="0" y="0"/>
          <a:ext cx="0" cy="0"/>
          <a:chOff x="0" y="0"/>
          <a:chExt cx="0" cy="0"/>
        </a:xfrm>
      </p:grpSpPr>
      <p:sp>
        <p:nvSpPr>
          <p:cNvPr id="23" name="Google Shape;23;p13"/>
          <p:cNvSpPr/>
          <p:nvPr/>
        </p:nvSpPr>
        <p:spPr>
          <a:xfrm>
            <a:off x="0" y="168956"/>
            <a:ext cx="9144000" cy="684675"/>
          </a:xfrm>
          <a:prstGeom prst="rect">
            <a:avLst/>
          </a:prstGeom>
          <a:solidFill>
            <a:srgbClr val="0B4867"/>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24" name="Google Shape;24;p13"/>
          <p:cNvSpPr txBox="1">
            <a:spLocks noGrp="1"/>
          </p:cNvSpPr>
          <p:nvPr>
            <p:ph type="body" idx="1"/>
          </p:nvPr>
        </p:nvSpPr>
        <p:spPr>
          <a:xfrm>
            <a:off x="598988" y="864263"/>
            <a:ext cx="8090100" cy="3540825"/>
          </a:xfrm>
          <a:prstGeom prst="rect">
            <a:avLst/>
          </a:prstGeom>
          <a:noFill/>
          <a:ln>
            <a:noFill/>
          </a:ln>
        </p:spPr>
        <p:txBody>
          <a:bodyPr spcFirstLastPara="1" wrap="square" lIns="91425" tIns="45700" rIns="91425" bIns="45700" anchor="t" anchorCtr="0">
            <a:normAutofit/>
          </a:bodyPr>
          <a:lstStyle>
            <a:lvl1pPr marL="342900" lvl="0" indent="-242888" algn="l">
              <a:lnSpc>
                <a:spcPct val="90000"/>
              </a:lnSpc>
              <a:spcBef>
                <a:spcPts val="750"/>
              </a:spcBef>
              <a:spcAft>
                <a:spcPts val="0"/>
              </a:spcAft>
              <a:buClr>
                <a:schemeClr val="dk1"/>
              </a:buClr>
              <a:buSzPts val="1500"/>
              <a:buFont typeface="Ubuntu"/>
              <a:buChar char="•"/>
              <a:defRPr sz="1875">
                <a:solidFill>
                  <a:schemeClr val="dk1"/>
                </a:solidFill>
                <a:latin typeface="Ubuntu"/>
                <a:ea typeface="Ubuntu"/>
                <a:cs typeface="Ubuntu"/>
                <a:sym typeface="Ubuntu"/>
              </a:defRPr>
            </a:lvl1pPr>
            <a:lvl2pPr marL="685800" lvl="1" indent="-242888" algn="l">
              <a:lnSpc>
                <a:spcPct val="90000"/>
              </a:lnSpc>
              <a:spcBef>
                <a:spcPts val="375"/>
              </a:spcBef>
              <a:spcAft>
                <a:spcPts val="0"/>
              </a:spcAft>
              <a:buClr>
                <a:schemeClr val="dk1"/>
              </a:buClr>
              <a:buSzPts val="1500"/>
              <a:buFont typeface="Ubuntu"/>
              <a:buChar char="•"/>
              <a:defRPr sz="1575">
                <a:solidFill>
                  <a:schemeClr val="dk1"/>
                </a:solidFill>
                <a:latin typeface="Ubuntu"/>
                <a:ea typeface="Ubuntu"/>
                <a:cs typeface="Ubuntu"/>
                <a:sym typeface="Ubuntu"/>
              </a:defRPr>
            </a:lvl2pPr>
            <a:lvl3pPr marL="1028700" lvl="2" indent="-242888" algn="l">
              <a:lnSpc>
                <a:spcPct val="90000"/>
              </a:lnSpc>
              <a:spcBef>
                <a:spcPts val="375"/>
              </a:spcBef>
              <a:spcAft>
                <a:spcPts val="0"/>
              </a:spcAft>
              <a:buClr>
                <a:schemeClr val="dk1"/>
              </a:buClr>
              <a:buSzPts val="1500"/>
              <a:buFont typeface="Ubuntu"/>
              <a:buChar char="•"/>
              <a:defRPr sz="1275">
                <a:solidFill>
                  <a:schemeClr val="dk1"/>
                </a:solidFill>
                <a:latin typeface="Ubuntu"/>
                <a:ea typeface="Ubuntu"/>
                <a:cs typeface="Ubuntu"/>
                <a:sym typeface="Ubuntu"/>
              </a:defRPr>
            </a:lvl3pPr>
            <a:lvl4pPr marL="1371600" lvl="3"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4pPr>
            <a:lvl5pPr marL="1714500" lvl="4"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5pPr>
            <a:lvl6pPr marL="2057400" lvl="5"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6pPr>
            <a:lvl7pPr marL="2400300" lvl="6"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7pPr>
            <a:lvl8pPr marL="2743200" lvl="7"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8pPr>
            <a:lvl9pPr marL="3086100" lvl="8" indent="-242888" algn="l">
              <a:lnSpc>
                <a:spcPct val="90000"/>
              </a:lnSpc>
              <a:spcBef>
                <a:spcPts val="375"/>
              </a:spcBef>
              <a:spcAft>
                <a:spcPts val="0"/>
              </a:spcAft>
              <a:buClr>
                <a:schemeClr val="dk1"/>
              </a:buClr>
              <a:buSzPts val="1500"/>
              <a:buFont typeface="Ubuntu"/>
              <a:buChar char="•"/>
              <a:defRPr sz="1125">
                <a:solidFill>
                  <a:schemeClr val="dk1"/>
                </a:solidFill>
                <a:latin typeface="Ubuntu"/>
                <a:ea typeface="Ubuntu"/>
                <a:cs typeface="Ubuntu"/>
                <a:sym typeface="Ubuntu"/>
              </a:defRPr>
            </a:lvl9pPr>
          </a:lstStyle>
          <a:p>
            <a:endParaRPr/>
          </a:p>
        </p:txBody>
      </p:sp>
      <p:sp>
        <p:nvSpPr>
          <p:cNvPr id="25" name="Google Shape;25;p1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26" name="Google Shape;26;p1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975" b="0" i="0" u="none" strike="noStrike" cap="none">
                <a:solidFill>
                  <a:schemeClr val="lt2"/>
                </a:solidFill>
                <a:latin typeface="Roboto"/>
                <a:ea typeface="Roboto"/>
                <a:cs typeface="Roboto"/>
                <a:sym typeface="Roboto"/>
              </a:defRPr>
            </a:lvl9pPr>
          </a:lstStyle>
          <a:p>
            <a:fld id="{00000000-1234-1234-1234-123412341234}" type="slidenum">
              <a:rPr lang="en-US" smtClean="0"/>
              <a:pPr/>
              <a:t>‹#›</a:t>
            </a:fld>
            <a:endParaRPr lang="en-US"/>
          </a:p>
        </p:txBody>
      </p:sp>
      <p:sp>
        <p:nvSpPr>
          <p:cNvPr id="27" name="Google Shape;27;p13"/>
          <p:cNvSpPr txBox="1">
            <a:spLocks noGrp="1"/>
          </p:cNvSpPr>
          <p:nvPr>
            <p:ph type="title"/>
          </p:nvPr>
        </p:nvSpPr>
        <p:spPr>
          <a:xfrm>
            <a:off x="407400" y="289781"/>
            <a:ext cx="7225425" cy="512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3000"/>
              <a:buFont typeface="Playfair Display"/>
              <a:buNone/>
              <a:defRPr sz="2250" i="0" u="none" strike="noStrike" cap="none">
                <a:solidFill>
                  <a:schemeClr val="lt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lt1"/>
              </a:buClr>
              <a:buSzPts val="100"/>
              <a:buFont typeface="Playfair Display"/>
              <a:buNone/>
              <a:defRPr sz="100">
                <a:solidFill>
                  <a:schemeClr val="lt1"/>
                </a:solidFill>
                <a:latin typeface="Playfair Display"/>
                <a:ea typeface="Playfair Display"/>
                <a:cs typeface="Playfair Display"/>
                <a:sym typeface="Playfair Display"/>
              </a:defRPr>
            </a:lvl9pPr>
          </a:lstStyle>
          <a:p>
            <a:endParaRPr/>
          </a:p>
        </p:txBody>
      </p:sp>
      <p:sp>
        <p:nvSpPr>
          <p:cNvPr id="28" name="Google Shape;28;p13"/>
          <p:cNvSpPr/>
          <p:nvPr/>
        </p:nvSpPr>
        <p:spPr>
          <a:xfrm>
            <a:off x="19" y="255225"/>
            <a:ext cx="85725" cy="512100"/>
          </a:xfrm>
          <a:prstGeom prst="rect">
            <a:avLst/>
          </a:prstGeom>
          <a:solidFill>
            <a:schemeClr val="lt2"/>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pic>
        <p:nvPicPr>
          <p:cNvPr id="29" name="Google Shape;29;p13" descr="A picture containing logo&#10;&#10;Description automatically generated"/>
          <p:cNvPicPr preferRelativeResize="0"/>
          <p:nvPr/>
        </p:nvPicPr>
        <p:blipFill rotWithShape="1">
          <a:blip r:embed="rId2">
            <a:alphaModFix/>
          </a:blip>
          <a:srcRect/>
          <a:stretch/>
        </p:blipFill>
        <p:spPr>
          <a:xfrm>
            <a:off x="8263350" y="102413"/>
            <a:ext cx="880651" cy="880651"/>
          </a:xfrm>
          <a:prstGeom prst="rect">
            <a:avLst/>
          </a:prstGeom>
          <a:noFill/>
          <a:ln>
            <a:noFill/>
          </a:ln>
        </p:spPr>
      </p:pic>
    </p:spTree>
    <p:extLst>
      <p:ext uri="{BB962C8B-B14F-4D97-AF65-F5344CB8AC3E}">
        <p14:creationId xmlns:p14="http://schemas.microsoft.com/office/powerpoint/2010/main" val="2342371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840000" y="1369219"/>
            <a:ext cx="767535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25" name="Google Shape;25;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DEDED"/>
              </a:buClr>
              <a:buSzPts val="1400"/>
              <a:buFont typeface="Corbel"/>
              <a:buNone/>
              <a:defRPr/>
            </a:lvl1pPr>
            <a:lvl2pPr lvl="1" algn="l">
              <a:spcBef>
                <a:spcPts val="0"/>
              </a:spcBef>
              <a:spcAft>
                <a:spcPts val="0"/>
              </a:spcAft>
              <a:buClr>
                <a:schemeClr val="lt1"/>
              </a:buClr>
              <a:buSzPts val="1400"/>
              <a:buFont typeface="Corbel"/>
              <a:buNone/>
              <a:defRPr/>
            </a:lvl2pPr>
            <a:lvl3pPr lvl="2" algn="l">
              <a:spcBef>
                <a:spcPts val="0"/>
              </a:spcBef>
              <a:spcAft>
                <a:spcPts val="0"/>
              </a:spcAft>
              <a:buClr>
                <a:schemeClr val="lt1"/>
              </a:buClr>
              <a:buSzPts val="1400"/>
              <a:buFont typeface="Corbel"/>
              <a:buNone/>
              <a:defRPr/>
            </a:lvl3pPr>
            <a:lvl4pPr lvl="3" algn="l">
              <a:spcBef>
                <a:spcPts val="0"/>
              </a:spcBef>
              <a:spcAft>
                <a:spcPts val="0"/>
              </a:spcAft>
              <a:buClr>
                <a:schemeClr val="lt1"/>
              </a:buClr>
              <a:buSzPts val="1400"/>
              <a:buFont typeface="Corbel"/>
              <a:buNone/>
              <a:defRPr/>
            </a:lvl4pPr>
            <a:lvl5pPr lvl="4" algn="l">
              <a:spcBef>
                <a:spcPts val="0"/>
              </a:spcBef>
              <a:spcAft>
                <a:spcPts val="0"/>
              </a:spcAft>
              <a:buClr>
                <a:schemeClr val="lt1"/>
              </a:buClr>
              <a:buSzPts val="1400"/>
              <a:buFont typeface="Corbel"/>
              <a:buNone/>
              <a:defRPr/>
            </a:lvl5pPr>
            <a:lvl6pPr lvl="5" algn="l">
              <a:spcBef>
                <a:spcPts val="0"/>
              </a:spcBef>
              <a:spcAft>
                <a:spcPts val="0"/>
              </a:spcAft>
              <a:buClr>
                <a:schemeClr val="lt1"/>
              </a:buClr>
              <a:buSzPts val="1400"/>
              <a:buFont typeface="Corbel"/>
              <a:buNone/>
              <a:defRPr/>
            </a:lvl6pPr>
            <a:lvl7pPr lvl="6" algn="l">
              <a:spcBef>
                <a:spcPts val="0"/>
              </a:spcBef>
              <a:spcAft>
                <a:spcPts val="0"/>
              </a:spcAft>
              <a:buClr>
                <a:schemeClr val="lt1"/>
              </a:buClr>
              <a:buSzPts val="1400"/>
              <a:buFont typeface="Corbel"/>
              <a:buNone/>
              <a:defRPr/>
            </a:lvl7pPr>
            <a:lvl8pPr lvl="7" algn="l">
              <a:spcBef>
                <a:spcPts val="0"/>
              </a:spcBef>
              <a:spcAft>
                <a:spcPts val="0"/>
              </a:spcAft>
              <a:buClr>
                <a:schemeClr val="lt1"/>
              </a:buClr>
              <a:buSzPts val="1400"/>
              <a:buFont typeface="Corbel"/>
              <a:buNone/>
              <a:defRPr/>
            </a:lvl8pPr>
            <a:lvl9pPr lvl="8" algn="l">
              <a:spcBef>
                <a:spcPts val="0"/>
              </a:spcBef>
              <a:spcAft>
                <a:spcPts val="0"/>
              </a:spcAft>
              <a:buClr>
                <a:schemeClr val="lt1"/>
              </a:buClr>
              <a:buSzPts val="1400"/>
              <a:buFont typeface="Corbel"/>
              <a:buNone/>
              <a:defRPr/>
            </a:lvl9pPr>
          </a:lstStyle>
          <a:p>
            <a:endParaRPr/>
          </a:p>
        </p:txBody>
      </p:sp>
      <p:sp>
        <p:nvSpPr>
          <p:cNvPr id="26" name="Google Shape;26;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EDEDED"/>
              </a:buClr>
              <a:buSzPts val="1400"/>
              <a:buFont typeface="Corbel"/>
              <a:buNone/>
              <a:defRPr/>
            </a:lvl1pPr>
            <a:lvl2pPr lvl="1" algn="l">
              <a:spcBef>
                <a:spcPts val="0"/>
              </a:spcBef>
              <a:spcAft>
                <a:spcPts val="0"/>
              </a:spcAft>
              <a:buClr>
                <a:schemeClr val="lt1"/>
              </a:buClr>
              <a:buSzPts val="1400"/>
              <a:buFont typeface="Corbel"/>
              <a:buNone/>
              <a:defRPr/>
            </a:lvl2pPr>
            <a:lvl3pPr lvl="2" algn="l">
              <a:spcBef>
                <a:spcPts val="0"/>
              </a:spcBef>
              <a:spcAft>
                <a:spcPts val="0"/>
              </a:spcAft>
              <a:buClr>
                <a:schemeClr val="lt1"/>
              </a:buClr>
              <a:buSzPts val="1400"/>
              <a:buFont typeface="Corbel"/>
              <a:buNone/>
              <a:defRPr/>
            </a:lvl3pPr>
            <a:lvl4pPr lvl="3" algn="l">
              <a:spcBef>
                <a:spcPts val="0"/>
              </a:spcBef>
              <a:spcAft>
                <a:spcPts val="0"/>
              </a:spcAft>
              <a:buClr>
                <a:schemeClr val="lt1"/>
              </a:buClr>
              <a:buSzPts val="1400"/>
              <a:buFont typeface="Corbel"/>
              <a:buNone/>
              <a:defRPr/>
            </a:lvl4pPr>
            <a:lvl5pPr lvl="4" algn="l">
              <a:spcBef>
                <a:spcPts val="0"/>
              </a:spcBef>
              <a:spcAft>
                <a:spcPts val="0"/>
              </a:spcAft>
              <a:buClr>
                <a:schemeClr val="lt1"/>
              </a:buClr>
              <a:buSzPts val="1400"/>
              <a:buFont typeface="Corbel"/>
              <a:buNone/>
              <a:defRPr/>
            </a:lvl5pPr>
            <a:lvl6pPr lvl="5" algn="l">
              <a:spcBef>
                <a:spcPts val="0"/>
              </a:spcBef>
              <a:spcAft>
                <a:spcPts val="0"/>
              </a:spcAft>
              <a:buClr>
                <a:schemeClr val="lt1"/>
              </a:buClr>
              <a:buSzPts val="1400"/>
              <a:buFont typeface="Corbel"/>
              <a:buNone/>
              <a:defRPr/>
            </a:lvl6pPr>
            <a:lvl7pPr lvl="6" algn="l">
              <a:spcBef>
                <a:spcPts val="0"/>
              </a:spcBef>
              <a:spcAft>
                <a:spcPts val="0"/>
              </a:spcAft>
              <a:buClr>
                <a:schemeClr val="lt1"/>
              </a:buClr>
              <a:buSzPts val="1400"/>
              <a:buFont typeface="Corbel"/>
              <a:buNone/>
              <a:defRPr/>
            </a:lvl7pPr>
            <a:lvl8pPr lvl="7" algn="l">
              <a:spcBef>
                <a:spcPts val="0"/>
              </a:spcBef>
              <a:spcAft>
                <a:spcPts val="0"/>
              </a:spcAft>
              <a:buClr>
                <a:schemeClr val="lt1"/>
              </a:buClr>
              <a:buSzPts val="1400"/>
              <a:buFont typeface="Corbel"/>
              <a:buNone/>
              <a:defRPr/>
            </a:lvl8pPr>
            <a:lvl9pPr lvl="8" algn="l">
              <a:spcBef>
                <a:spcPts val="0"/>
              </a:spcBef>
              <a:spcAft>
                <a:spcPts val="0"/>
              </a:spcAft>
              <a:buClr>
                <a:schemeClr val="lt1"/>
              </a:buClr>
              <a:buSzPts val="1400"/>
              <a:buFont typeface="Corbel"/>
              <a:buNone/>
              <a:defRPr/>
            </a:lvl9pPr>
          </a:lstStyle>
          <a:p>
            <a:endParaRPr/>
          </a:p>
        </p:txBody>
      </p:sp>
      <p:sp>
        <p:nvSpPr>
          <p:cNvPr id="27" name="Google Shape;27;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1pPr>
            <a:lvl2pPr marL="0" marR="0" lvl="1"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2pPr>
            <a:lvl3pPr marL="0" marR="0" lvl="2"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3pPr>
            <a:lvl4pPr marL="0" marR="0" lvl="3"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4pPr>
            <a:lvl5pPr marL="0" marR="0" lvl="4"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5pPr>
            <a:lvl6pPr marL="0" marR="0" lvl="5"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6pPr>
            <a:lvl7pPr marL="0" marR="0" lvl="6"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7pPr>
            <a:lvl8pPr marL="0" marR="0" lvl="7"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8pPr>
            <a:lvl9pPr marL="0" marR="0" lvl="8" indent="0" algn="r">
              <a:spcBef>
                <a:spcPts val="0"/>
              </a:spcBef>
              <a:spcAft>
                <a:spcPts val="0"/>
              </a:spcAft>
              <a:buClr>
                <a:srgbClr val="EDEDED"/>
              </a:buClr>
              <a:buSzPts val="1200"/>
              <a:buFont typeface="Corbe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922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4" r:id="rId11"/>
  </p:sldLayoutIdLst>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2" r:id="rId11"/>
    <p:sldLayoutId id="2147483673"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privacy4cars.com/privacy-badges/"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p:nvPr/>
        </p:nvSpPr>
        <p:spPr>
          <a:xfrm>
            <a:off x="-15900" y="0"/>
            <a:ext cx="9277800" cy="5143500"/>
          </a:xfrm>
          <a:prstGeom prst="rect">
            <a:avLst/>
          </a:prstGeom>
          <a:solidFill>
            <a:srgbClr val="083B5A"/>
          </a:solidFill>
          <a:ln w="9525" cap="flat" cmpd="sng">
            <a:solidFill>
              <a:srgbClr val="0E2841"/>
            </a:solidFill>
            <a:prstDash val="solid"/>
            <a:round/>
            <a:headEnd type="none" w="sm" len="sm"/>
            <a:tailEnd type="none" w="sm" len="sm"/>
          </a:ln>
        </p:spPr>
        <p:txBody>
          <a:bodyPr spcFirstLastPara="1" wrap="square" lIns="129825" tIns="129825" rIns="129825" bIns="129825" anchor="ctr" anchorCtr="0">
            <a:noAutofit/>
          </a:bodyPr>
          <a:lstStyle/>
          <a:p>
            <a:pPr algn="ctr"/>
            <a:endParaRPr sz="2000"/>
          </a:p>
        </p:txBody>
      </p:sp>
      <p:sp>
        <p:nvSpPr>
          <p:cNvPr id="197" name="Google Shape;197;p26"/>
          <p:cNvSpPr txBox="1"/>
          <p:nvPr/>
        </p:nvSpPr>
        <p:spPr>
          <a:xfrm>
            <a:off x="2127075" y="1150751"/>
            <a:ext cx="5226600" cy="2569904"/>
          </a:xfrm>
          <a:prstGeom prst="rect">
            <a:avLst/>
          </a:prstGeom>
          <a:noFill/>
          <a:ln>
            <a:noFill/>
          </a:ln>
        </p:spPr>
        <p:txBody>
          <a:bodyPr spcFirstLastPara="1" wrap="square" lIns="91425" tIns="91425" rIns="91425" bIns="91425" anchor="t" anchorCtr="0">
            <a:spAutoFit/>
          </a:bodyPr>
          <a:lstStyle/>
          <a:p>
            <a:pPr algn="ctr"/>
            <a:r>
              <a:rPr lang="en" sz="3300" b="1" dirty="0">
                <a:solidFill>
                  <a:srgbClr val="FFFFFF"/>
                </a:solidFill>
                <a:latin typeface="Poppins"/>
                <a:ea typeface="Poppins"/>
                <a:cs typeface="Poppins"/>
                <a:sym typeface="Poppins"/>
              </a:rPr>
              <a:t>Vehicle Data Privacy Services</a:t>
            </a:r>
            <a:endParaRPr sz="3300" b="1" dirty="0">
              <a:solidFill>
                <a:srgbClr val="FFFFFF"/>
              </a:solidFill>
              <a:latin typeface="Poppins"/>
              <a:ea typeface="Poppins"/>
              <a:cs typeface="Poppins"/>
              <a:sym typeface="Poppins"/>
            </a:endParaRPr>
          </a:p>
          <a:p>
            <a:endParaRPr lang="en-US" sz="3300" b="1" dirty="0">
              <a:solidFill>
                <a:srgbClr val="FFFFFF"/>
              </a:solidFill>
              <a:latin typeface="Poppins"/>
              <a:ea typeface="Poppins"/>
              <a:cs typeface="Poppins"/>
              <a:sym typeface="Poppins"/>
            </a:endParaRPr>
          </a:p>
          <a:p>
            <a:pPr algn="ctr"/>
            <a:r>
              <a:rPr lang="en" sz="2800" dirty="0">
                <a:solidFill>
                  <a:srgbClr val="FFFFFF"/>
                </a:solidFill>
                <a:latin typeface="Poppins"/>
                <a:ea typeface="Poppins"/>
                <a:cs typeface="Poppins"/>
                <a:sym typeface="Poppins"/>
              </a:rPr>
              <a:t>Designed exclusively for Automotive Dealership</a:t>
            </a:r>
            <a:r>
              <a:rPr lang="en-US" sz="2800" dirty="0">
                <a:solidFill>
                  <a:srgbClr val="FFFFFF"/>
                </a:solidFill>
                <a:latin typeface="Poppins"/>
                <a:ea typeface="Poppins"/>
                <a:cs typeface="Poppins"/>
                <a:sym typeface="Poppins"/>
              </a:rPr>
              <a:t> </a:t>
            </a:r>
          </a:p>
        </p:txBody>
      </p:sp>
      <p:pic>
        <p:nvPicPr>
          <p:cNvPr id="198" name="Google Shape;198;p26"/>
          <p:cNvPicPr preferRelativeResize="0"/>
          <p:nvPr/>
        </p:nvPicPr>
        <p:blipFill>
          <a:blip r:embed="rId3">
            <a:alphaModFix/>
          </a:blip>
          <a:stretch>
            <a:fillRect/>
          </a:stretch>
        </p:blipFill>
        <p:spPr>
          <a:xfrm>
            <a:off x="5327875" y="4312598"/>
            <a:ext cx="3501800" cy="553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E736-4837-44B7-CE92-5A151C618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5851B-8CAF-3286-2F18-F09AB50C8A49}"/>
              </a:ext>
            </a:extLst>
          </p:cNvPr>
          <p:cNvSpPr>
            <a:spLocks noGrp="1"/>
          </p:cNvSpPr>
          <p:nvPr>
            <p:ph type="title"/>
          </p:nvPr>
        </p:nvSpPr>
        <p:spPr>
          <a:xfrm>
            <a:off x="435894" y="534020"/>
            <a:ext cx="8272212" cy="741249"/>
          </a:xfrm>
        </p:spPr>
        <p:txBody>
          <a:bodyPr>
            <a:normAutofit/>
          </a:bodyPr>
          <a:lstStyle/>
          <a:p>
            <a:r>
              <a:rPr lang="en-US" sz="1725" b="1" dirty="0">
                <a:latin typeface="Century Gothic" panose="020B0502020202020204" pitchFamily="34" charset="0"/>
              </a:rPr>
              <a:t>       PROTECTING CUSTOMER INFORMATION ELECTRONICALLY STORED ON </a:t>
            </a:r>
            <a:br>
              <a:rPr lang="en-US" sz="1725" b="1" dirty="0">
                <a:latin typeface="Century Gothic" panose="020B0502020202020204" pitchFamily="34" charset="0"/>
              </a:rPr>
            </a:br>
            <a:r>
              <a:rPr lang="en-US" sz="1725" b="1" dirty="0">
                <a:latin typeface="Century Gothic" panose="020B0502020202020204" pitchFamily="34" charset="0"/>
              </a:rPr>
              <a:t>       DEALER  USED VEHICLE INVENTORY, COURTESY AND RENTAL VEHICLES</a:t>
            </a:r>
          </a:p>
        </p:txBody>
      </p:sp>
      <p:sp>
        <p:nvSpPr>
          <p:cNvPr id="3" name="Text Placeholder 2">
            <a:extLst>
              <a:ext uri="{FF2B5EF4-FFF2-40B4-BE49-F238E27FC236}">
                <a16:creationId xmlns:a16="http://schemas.microsoft.com/office/drawing/2014/main" id="{98D1EA6A-3DB9-37A1-D25B-B090BAAA92AE}"/>
              </a:ext>
            </a:extLst>
          </p:cNvPr>
          <p:cNvSpPr>
            <a:spLocks noGrp="1"/>
          </p:cNvSpPr>
          <p:nvPr>
            <p:ph type="body" idx="1"/>
          </p:nvPr>
        </p:nvSpPr>
        <p:spPr>
          <a:xfrm>
            <a:off x="435894" y="1748449"/>
            <a:ext cx="3243393" cy="402004"/>
          </a:xfrm>
        </p:spPr>
        <p:txBody>
          <a:bodyPr/>
          <a:lstStyle/>
          <a:p>
            <a:r>
              <a:rPr lang="en-US" sz="1200" b="1" dirty="0">
                <a:latin typeface="Century Gothic" panose="020B0502020202020204" pitchFamily="34" charset="0"/>
              </a:rPr>
              <a:t>               </a:t>
            </a:r>
            <a:r>
              <a:rPr lang="en-US" sz="1500" b="1" dirty="0">
                <a:latin typeface="Century Gothic" panose="020B0502020202020204" pitchFamily="34" charset="0"/>
              </a:rPr>
              <a:t>MARKET PROBLEM</a:t>
            </a:r>
          </a:p>
        </p:txBody>
      </p:sp>
      <p:sp>
        <p:nvSpPr>
          <p:cNvPr id="5" name="Text Placeholder 4">
            <a:extLst>
              <a:ext uri="{FF2B5EF4-FFF2-40B4-BE49-F238E27FC236}">
                <a16:creationId xmlns:a16="http://schemas.microsoft.com/office/drawing/2014/main" id="{55E4810E-AC49-2CDC-4B33-4F43A8318148}"/>
              </a:ext>
            </a:extLst>
          </p:cNvPr>
          <p:cNvSpPr>
            <a:spLocks noGrp="1"/>
          </p:cNvSpPr>
          <p:nvPr>
            <p:ph type="body" sz="quarter" idx="3"/>
          </p:nvPr>
        </p:nvSpPr>
        <p:spPr>
          <a:xfrm>
            <a:off x="5099185" y="1741935"/>
            <a:ext cx="3604253" cy="415030"/>
          </a:xfrm>
        </p:spPr>
        <p:txBody>
          <a:bodyPr/>
          <a:lstStyle/>
          <a:p>
            <a:r>
              <a:rPr lang="en-US" sz="1500" b="1" dirty="0">
                <a:latin typeface="Century Gothic" panose="020B0502020202020204" pitchFamily="34" charset="0"/>
              </a:rPr>
              <a:t>    DEALER  BEST PRACTICES SOLUTION</a:t>
            </a:r>
          </a:p>
        </p:txBody>
      </p:sp>
      <p:sp>
        <p:nvSpPr>
          <p:cNvPr id="6" name="Content Placeholder 5">
            <a:extLst>
              <a:ext uri="{FF2B5EF4-FFF2-40B4-BE49-F238E27FC236}">
                <a16:creationId xmlns:a16="http://schemas.microsoft.com/office/drawing/2014/main" id="{739FF74D-32E4-592F-C624-206ED6FEDB51}"/>
              </a:ext>
            </a:extLst>
          </p:cNvPr>
          <p:cNvSpPr>
            <a:spLocks noGrp="1"/>
          </p:cNvSpPr>
          <p:nvPr>
            <p:ph sz="quarter" idx="4"/>
          </p:nvPr>
        </p:nvSpPr>
        <p:spPr>
          <a:xfrm>
            <a:off x="5097066" y="2150452"/>
            <a:ext cx="3629072" cy="2294201"/>
          </a:xfrm>
        </p:spPr>
        <p:style>
          <a:lnRef idx="2">
            <a:schemeClr val="dk1"/>
          </a:lnRef>
          <a:fillRef idx="1">
            <a:schemeClr val="lt1"/>
          </a:fillRef>
          <a:effectRef idx="0">
            <a:schemeClr val="dk1"/>
          </a:effectRef>
          <a:fontRef idx="minor">
            <a:schemeClr val="dk1"/>
          </a:fontRef>
        </p:style>
        <p:txBody>
          <a:bodyPr>
            <a:noAutofit/>
          </a:bodyPr>
          <a:lstStyle/>
          <a:p>
            <a:pPr>
              <a:buFont typeface="Arial" panose="020B0604020202020204" pitchFamily="34" charset="0"/>
              <a:buChar char="•"/>
            </a:pPr>
            <a:r>
              <a:rPr lang="en-US" sz="1400" dirty="0">
                <a:solidFill>
                  <a:schemeClr val="tx1"/>
                </a:solidFill>
              </a:rPr>
              <a:t>Dealers must </a:t>
            </a:r>
            <a:r>
              <a:rPr lang="en-US" sz="1400" b="1" dirty="0">
                <a:solidFill>
                  <a:schemeClr val="tx1"/>
                </a:solidFill>
              </a:rPr>
              <a:t>delete</a:t>
            </a:r>
            <a:r>
              <a:rPr lang="en-US" sz="1400" dirty="0">
                <a:solidFill>
                  <a:schemeClr val="tx1"/>
                </a:solidFill>
              </a:rPr>
              <a:t> customer </a:t>
            </a:r>
            <a:r>
              <a:rPr lang="en-US" sz="1400" b="1" dirty="0">
                <a:solidFill>
                  <a:schemeClr val="tx1"/>
                </a:solidFill>
              </a:rPr>
              <a:t>data</a:t>
            </a:r>
            <a:r>
              <a:rPr lang="en-US" sz="1400" dirty="0">
                <a:solidFill>
                  <a:schemeClr val="tx1"/>
                </a:solidFill>
              </a:rPr>
              <a:t> from vehicle infotainment systems in </a:t>
            </a:r>
            <a:r>
              <a:rPr lang="en-US" sz="1400" b="1" dirty="0">
                <a:solidFill>
                  <a:schemeClr val="tx1"/>
                </a:solidFill>
              </a:rPr>
              <a:t>used</a:t>
            </a:r>
            <a:r>
              <a:rPr lang="en-US" sz="1400" dirty="0">
                <a:solidFill>
                  <a:schemeClr val="tx1"/>
                </a:solidFill>
              </a:rPr>
              <a:t>, </a:t>
            </a:r>
            <a:r>
              <a:rPr lang="en-US" sz="1400" b="1" dirty="0">
                <a:solidFill>
                  <a:schemeClr val="tx1"/>
                </a:solidFill>
              </a:rPr>
              <a:t>courtesy</a:t>
            </a:r>
            <a:r>
              <a:rPr lang="en-US" sz="1400" dirty="0">
                <a:solidFill>
                  <a:schemeClr val="tx1"/>
                </a:solidFill>
              </a:rPr>
              <a:t>, and </a:t>
            </a:r>
            <a:r>
              <a:rPr lang="en-US" sz="1400" b="1" dirty="0">
                <a:solidFill>
                  <a:schemeClr val="tx1"/>
                </a:solidFill>
              </a:rPr>
              <a:t>rental</a:t>
            </a:r>
            <a:r>
              <a:rPr lang="en-US" sz="1400" dirty="0">
                <a:solidFill>
                  <a:schemeClr val="tx1"/>
                </a:solidFill>
              </a:rPr>
              <a:t> cars    Use </a:t>
            </a:r>
            <a:r>
              <a:rPr lang="en-US" sz="1400" b="1" dirty="0">
                <a:solidFill>
                  <a:schemeClr val="tx1"/>
                </a:solidFill>
              </a:rPr>
              <a:t>VIN-based systems </a:t>
            </a:r>
            <a:r>
              <a:rPr lang="en-US" sz="1400" dirty="0">
                <a:solidFill>
                  <a:schemeClr val="tx1"/>
                </a:solidFill>
              </a:rPr>
              <a:t>to </a:t>
            </a:r>
            <a:r>
              <a:rPr lang="en-US" sz="1400" b="1" dirty="0">
                <a:solidFill>
                  <a:schemeClr val="tx1"/>
                </a:solidFill>
              </a:rPr>
              <a:t>confirm</a:t>
            </a:r>
            <a:r>
              <a:rPr lang="en-US" sz="1400" dirty="0">
                <a:solidFill>
                  <a:schemeClr val="tx1"/>
                </a:solidFill>
              </a:rPr>
              <a:t> data and </a:t>
            </a:r>
            <a:r>
              <a:rPr lang="en-US" sz="1400" b="1" dirty="0">
                <a:solidFill>
                  <a:schemeClr val="tx1"/>
                </a:solidFill>
              </a:rPr>
              <a:t>certify</a:t>
            </a:r>
            <a:r>
              <a:rPr lang="en-US" sz="1400" dirty="0">
                <a:solidFill>
                  <a:schemeClr val="tx1"/>
                </a:solidFill>
              </a:rPr>
              <a:t> </a:t>
            </a:r>
            <a:r>
              <a:rPr lang="en-US" sz="1400" b="1" dirty="0">
                <a:solidFill>
                  <a:schemeClr val="tx1"/>
                </a:solidFill>
              </a:rPr>
              <a:t>deletion</a:t>
            </a:r>
            <a:r>
              <a:rPr lang="en-US" sz="1400" dirty="0">
                <a:solidFill>
                  <a:schemeClr val="tx1"/>
                </a:solidFill>
              </a:rPr>
              <a:t> for new owners</a:t>
            </a:r>
          </a:p>
          <a:p>
            <a:pPr>
              <a:buFont typeface="Arial" panose="020B0604020202020204" pitchFamily="34" charset="0"/>
              <a:buChar char="•"/>
            </a:pPr>
            <a:r>
              <a:rPr lang="en-US" sz="1400" dirty="0">
                <a:solidFill>
                  <a:schemeClr val="tx1"/>
                </a:solidFill>
              </a:rPr>
              <a:t>• A </a:t>
            </a:r>
            <a:r>
              <a:rPr lang="en-US" sz="1400" b="1" dirty="0">
                <a:solidFill>
                  <a:schemeClr val="tx1"/>
                </a:solidFill>
              </a:rPr>
              <a:t>90-second deletion process </a:t>
            </a:r>
            <a:r>
              <a:rPr lang="en-US" sz="1400" dirty="0">
                <a:solidFill>
                  <a:schemeClr val="tx1"/>
                </a:solidFill>
              </a:rPr>
              <a:t>ensures </a:t>
            </a:r>
            <a:r>
              <a:rPr lang="en-US" sz="1200" dirty="0">
                <a:solidFill>
                  <a:schemeClr val="tx1"/>
                </a:solidFill>
              </a:rPr>
              <a:t>personal DATA is</a:t>
            </a:r>
            <a:r>
              <a:rPr lang="en-US" sz="1200" b="1" dirty="0">
                <a:solidFill>
                  <a:schemeClr val="tx1"/>
                </a:solidFill>
              </a:rPr>
              <a:t> recorded </a:t>
            </a:r>
            <a:r>
              <a:rPr lang="en-US" sz="1200" b="1" dirty="0"/>
              <a:t>in all cases</a:t>
            </a:r>
            <a:endParaRPr lang="en-US" sz="1200" dirty="0"/>
          </a:p>
        </p:txBody>
      </p:sp>
      <p:sp>
        <p:nvSpPr>
          <p:cNvPr id="14" name="Content Placeholder 13">
            <a:extLst>
              <a:ext uri="{FF2B5EF4-FFF2-40B4-BE49-F238E27FC236}">
                <a16:creationId xmlns:a16="http://schemas.microsoft.com/office/drawing/2014/main" id="{F70D2538-507E-4B3C-A6B1-113BFCF9606B}"/>
              </a:ext>
            </a:extLst>
          </p:cNvPr>
          <p:cNvSpPr>
            <a:spLocks noGrp="1"/>
          </p:cNvSpPr>
          <p:nvPr>
            <p:ph sz="half" idx="2"/>
          </p:nvPr>
        </p:nvSpPr>
        <p:spPr>
          <a:xfrm>
            <a:off x="284194" y="2150453"/>
            <a:ext cx="3946751" cy="2201249"/>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US" sz="1500" b="1" dirty="0"/>
              <a:t>Digital Retailing and Connected Cars: </a:t>
            </a:r>
          </a:p>
          <a:p>
            <a:pPr marL="0" indent="0">
              <a:buNone/>
            </a:pPr>
            <a:r>
              <a:rPr lang="en-US" sz="1200" dirty="0"/>
              <a:t>• </a:t>
            </a:r>
            <a:r>
              <a:rPr lang="en-US" dirty="0"/>
              <a:t>Dealers are </a:t>
            </a:r>
            <a:r>
              <a:rPr lang="en-US" b="1" dirty="0"/>
              <a:t>responsible</a:t>
            </a:r>
            <a:r>
              <a:rPr lang="en-US" dirty="0"/>
              <a:t> for customer data left in vehicles after </a:t>
            </a:r>
            <a:r>
              <a:rPr lang="en-US" b="1" dirty="0"/>
              <a:t>trade-ins, courtesy cars, or rentals</a:t>
            </a:r>
          </a:p>
          <a:p>
            <a:pPr marL="0" indent="0">
              <a:buNone/>
            </a:pPr>
            <a:br>
              <a:rPr lang="en-US" dirty="0"/>
            </a:br>
            <a:r>
              <a:rPr lang="en-US" dirty="0"/>
              <a:t>• Most customers are </a:t>
            </a:r>
            <a:r>
              <a:rPr lang="en-US" b="1" dirty="0"/>
              <a:t>unaware</a:t>
            </a:r>
            <a:r>
              <a:rPr lang="en-US" dirty="0"/>
              <a:t> and that they need to </a:t>
            </a:r>
            <a:r>
              <a:rPr lang="en-US" b="1" dirty="0"/>
              <a:t>delete</a:t>
            </a:r>
            <a:r>
              <a:rPr lang="en-US" dirty="0"/>
              <a:t> their </a:t>
            </a:r>
            <a:r>
              <a:rPr lang="en-US" b="1" dirty="0"/>
              <a:t>personal information </a:t>
            </a:r>
          </a:p>
          <a:p>
            <a:pPr marL="0" indent="0">
              <a:buNone/>
            </a:pPr>
            <a:br>
              <a:rPr lang="en-US" dirty="0"/>
            </a:br>
            <a:r>
              <a:rPr lang="en-US" dirty="0"/>
              <a:t>• State AGs are </a:t>
            </a:r>
            <a:r>
              <a:rPr lang="en-US" b="1" dirty="0"/>
              <a:t>cracking</a:t>
            </a:r>
            <a:r>
              <a:rPr lang="en-US" dirty="0"/>
              <a:t> </a:t>
            </a:r>
            <a:r>
              <a:rPr lang="en-US" b="1" dirty="0"/>
              <a:t>down</a:t>
            </a:r>
            <a:r>
              <a:rPr lang="en-US" dirty="0"/>
              <a:t> to ensure dealers </a:t>
            </a:r>
            <a:r>
              <a:rPr lang="en-US" b="1" dirty="0"/>
              <a:t>protect</a:t>
            </a:r>
            <a:r>
              <a:rPr lang="en-US" dirty="0"/>
              <a:t> this </a:t>
            </a:r>
            <a:r>
              <a:rPr lang="en-US" b="1" dirty="0"/>
              <a:t>data</a:t>
            </a:r>
            <a:r>
              <a:rPr lang="en-US" dirty="0"/>
              <a:t> at all times</a:t>
            </a:r>
          </a:p>
          <a:p>
            <a:pPr marL="0" indent="0">
              <a:buNone/>
            </a:pPr>
            <a:endParaRPr lang="en-US" sz="1050" b="1" dirty="0"/>
          </a:p>
        </p:txBody>
      </p:sp>
      <p:sp>
        <p:nvSpPr>
          <p:cNvPr id="4" name="TextBox 3">
            <a:extLst>
              <a:ext uri="{FF2B5EF4-FFF2-40B4-BE49-F238E27FC236}">
                <a16:creationId xmlns:a16="http://schemas.microsoft.com/office/drawing/2014/main" id="{85A9D788-8846-01B5-5764-EE663DAE45EE}"/>
              </a:ext>
            </a:extLst>
          </p:cNvPr>
          <p:cNvSpPr txBox="1"/>
          <p:nvPr/>
        </p:nvSpPr>
        <p:spPr>
          <a:xfrm>
            <a:off x="624571" y="1268780"/>
            <a:ext cx="8078867" cy="507831"/>
          </a:xfrm>
          <a:prstGeom prst="rect">
            <a:avLst/>
          </a:prstGeom>
          <a:solidFill>
            <a:srgbClr val="0070C0"/>
          </a:solidFill>
        </p:spPr>
        <p:txBody>
          <a:bodyPr wrap="square" rtlCol="0">
            <a:spAutoFit/>
          </a:bodyPr>
          <a:lstStyle/>
          <a:p>
            <a:pPr defTabSz="342900">
              <a:buClrTx/>
              <a:defRPr/>
            </a:pPr>
            <a:r>
              <a:rPr lang="en-US" sz="1350" b="1" kern="1200" dirty="0">
                <a:solidFill>
                  <a:prstClr val="black"/>
                </a:solidFill>
                <a:effectLst>
                  <a:outerShdw blurRad="38100" dist="38100" dir="2700000" algn="tl">
                    <a:srgbClr val="000000">
                      <a:alpha val="43137"/>
                    </a:srgbClr>
                  </a:outerShdw>
                </a:effectLst>
                <a:latin typeface="Gill Sans MT" panose="020B0502020104020203"/>
                <a:ea typeface="+mn-ea"/>
                <a:cs typeface="+mn-cs"/>
              </a:rPr>
              <a:t>        </a:t>
            </a:r>
            <a:r>
              <a:rPr lang="en-US" sz="1350" b="1" kern="1200" dirty="0">
                <a:solidFill>
                  <a:schemeClr val="bg1"/>
                </a:solidFill>
                <a:effectLst>
                  <a:outerShdw blurRad="38100" dist="38100" dir="2700000" algn="tl">
                    <a:srgbClr val="000000">
                      <a:alpha val="43137"/>
                    </a:srgbClr>
                  </a:outerShdw>
                </a:effectLst>
                <a:latin typeface="Gill Sans MT" panose="020B0502020104020203"/>
                <a:ea typeface="+mn-ea"/>
                <a:cs typeface="+mn-cs"/>
              </a:rPr>
              <a:t>Over 80% Of  Trade-ins, Courtesy And Rental Vehicles Leave Customer Information Behind</a:t>
            </a:r>
          </a:p>
          <a:p>
            <a:pPr defTabSz="342900">
              <a:buClrTx/>
              <a:defRPr/>
            </a:pPr>
            <a:r>
              <a:rPr lang="en-US" sz="1350" b="1" kern="1200" dirty="0">
                <a:solidFill>
                  <a:schemeClr val="bg1"/>
                </a:solidFill>
                <a:effectLst>
                  <a:outerShdw blurRad="38100" dist="38100" dir="2700000" algn="tl">
                    <a:srgbClr val="000000">
                      <a:alpha val="43137"/>
                    </a:srgbClr>
                  </a:outerShdw>
                </a:effectLst>
                <a:latin typeface="Gill Sans MT" panose="020B0502020104020203"/>
                <a:ea typeface="+mn-ea"/>
                <a:cs typeface="+mn-cs"/>
              </a:rPr>
              <a:t>                                                 On Vehicle Infotainment Systems</a:t>
            </a:r>
          </a:p>
        </p:txBody>
      </p:sp>
      <p:sp>
        <p:nvSpPr>
          <p:cNvPr id="12" name="Arrow: Left-Right 11">
            <a:extLst>
              <a:ext uri="{FF2B5EF4-FFF2-40B4-BE49-F238E27FC236}">
                <a16:creationId xmlns:a16="http://schemas.microsoft.com/office/drawing/2014/main" id="{9077A283-43A8-EFDD-A2ED-1B47E8C4FA06}"/>
              </a:ext>
            </a:extLst>
          </p:cNvPr>
          <p:cNvSpPr/>
          <p:nvPr/>
        </p:nvSpPr>
        <p:spPr>
          <a:xfrm>
            <a:off x="4345816" y="2571750"/>
            <a:ext cx="636380" cy="3634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Gill Sans MT" panose="020B0502020104020203"/>
            </a:endParaRPr>
          </a:p>
        </p:txBody>
      </p:sp>
      <p:sp>
        <p:nvSpPr>
          <p:cNvPr id="13" name="Arrow: Left-Right 12">
            <a:extLst>
              <a:ext uri="{FF2B5EF4-FFF2-40B4-BE49-F238E27FC236}">
                <a16:creationId xmlns:a16="http://schemas.microsoft.com/office/drawing/2014/main" id="{FAE3AB44-2CEC-89E4-53D6-C1009ABB45EE}"/>
              </a:ext>
            </a:extLst>
          </p:cNvPr>
          <p:cNvSpPr/>
          <p:nvPr/>
        </p:nvSpPr>
        <p:spPr>
          <a:xfrm>
            <a:off x="4345816" y="3575228"/>
            <a:ext cx="636380" cy="3634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Gill Sans MT" panose="020B0502020104020203"/>
            </a:endParaRPr>
          </a:p>
        </p:txBody>
      </p:sp>
      <p:sp>
        <p:nvSpPr>
          <p:cNvPr id="15" name="TextBox 14">
            <a:extLst>
              <a:ext uri="{FF2B5EF4-FFF2-40B4-BE49-F238E27FC236}">
                <a16:creationId xmlns:a16="http://schemas.microsoft.com/office/drawing/2014/main" id="{720FF25F-46E3-0BB7-1FA6-E729CE972C1E}"/>
              </a:ext>
            </a:extLst>
          </p:cNvPr>
          <p:cNvSpPr txBox="1"/>
          <p:nvPr/>
        </p:nvSpPr>
        <p:spPr>
          <a:xfrm>
            <a:off x="1669914" y="4525501"/>
            <a:ext cx="6858047" cy="300082"/>
          </a:xfrm>
          <a:prstGeom prst="rect">
            <a:avLst/>
          </a:prstGeom>
          <a:solidFill>
            <a:srgbClr val="0070C0"/>
          </a:solidFill>
        </p:spPr>
        <p:txBody>
          <a:bodyPr wrap="square" rtlCol="0">
            <a:spAutoFit/>
          </a:bodyPr>
          <a:lstStyle/>
          <a:p>
            <a:pPr defTabSz="342900">
              <a:buClrTx/>
              <a:defRPr/>
            </a:pPr>
            <a:r>
              <a:rPr lang="en-US" sz="1350" b="1" kern="1200" dirty="0">
                <a:solidFill>
                  <a:prstClr val="white"/>
                </a:solidFill>
                <a:effectLst>
                  <a:outerShdw blurRad="38100" dist="38100" dir="2700000" algn="tl">
                    <a:srgbClr val="000000">
                      <a:alpha val="43137"/>
                    </a:srgbClr>
                  </a:outerShdw>
                </a:effectLst>
                <a:latin typeface="Arial Black" panose="020B0A04020102020204" pitchFamily="34" charset="0"/>
                <a:ea typeface="+mn-ea"/>
                <a:cs typeface="+mn-cs"/>
              </a:rPr>
              <a:t>        </a:t>
            </a:r>
            <a:r>
              <a:rPr lang="en-US" sz="1200" b="1" dirty="0">
                <a:solidFill>
                  <a:prstClr val="white"/>
                </a:solidFill>
                <a:effectLst>
                  <a:outerShdw blurRad="38100" dist="38100" dir="2700000" algn="tl">
                    <a:srgbClr val="000000">
                      <a:alpha val="43137"/>
                    </a:srgbClr>
                  </a:outerShdw>
                </a:effectLst>
                <a:latin typeface="Arial Black" panose="020B0A04020102020204" pitchFamily="34" charset="0"/>
              </a:rPr>
              <a:t>NURTURING LOYALTY THROUGH TRUST, VALUE AND GROSS PROFIT</a:t>
            </a:r>
          </a:p>
        </p:txBody>
      </p:sp>
    </p:spTree>
    <p:extLst>
      <p:ext uri="{BB962C8B-B14F-4D97-AF65-F5344CB8AC3E}">
        <p14:creationId xmlns:p14="http://schemas.microsoft.com/office/powerpoint/2010/main" val="303473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A05DF-BCEE-4DCA-BC13-D121B530AB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BCD365-4317-7A54-C36C-6E38A50ECE46}"/>
              </a:ext>
            </a:extLst>
          </p:cNvPr>
          <p:cNvSpPr txBox="1"/>
          <p:nvPr/>
        </p:nvSpPr>
        <p:spPr>
          <a:xfrm>
            <a:off x="198318" y="1063010"/>
            <a:ext cx="4239866" cy="3139321"/>
          </a:xfrm>
          <a:prstGeom prst="rect">
            <a:avLst/>
          </a:prstGeom>
          <a:solidFill>
            <a:schemeClr val="tx2">
              <a:lumMod val="25000"/>
              <a:lumOff val="75000"/>
            </a:schemeClr>
          </a:solidFill>
          <a:ln w="38100">
            <a:solidFill>
              <a:srgbClr val="0070C0"/>
            </a:solidFill>
          </a:ln>
          <a:effectLst>
            <a:glow rad="63500">
              <a:schemeClr val="accent1">
                <a:satMod val="175000"/>
                <a:alpha val="40000"/>
              </a:schemeClr>
            </a:glow>
          </a:effectLst>
        </p:spPr>
        <p:txBody>
          <a:bodyPr wrap="square" rtlCol="0">
            <a:spAutoFit/>
          </a:bodyPr>
          <a:lstStyle/>
          <a:p>
            <a:pPr marL="257175" indent="-257175">
              <a:buFont typeface="Wingdings" panose="05000000000000000000" pitchFamily="2" charset="2"/>
              <a:buChar char="ü"/>
            </a:pPr>
            <a:r>
              <a:rPr lang="en-US" sz="1650" dirty="0"/>
              <a:t>How long is the launch process?</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How long does it take to delete the data from each car?</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How many vehicle deletions certifications per rooftop?</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What’s the average cost per vehicle?</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How do I monetize the use of this product?</a:t>
            </a:r>
          </a:p>
        </p:txBody>
      </p:sp>
      <p:sp>
        <p:nvSpPr>
          <p:cNvPr id="6" name="TextBox 5">
            <a:extLst>
              <a:ext uri="{FF2B5EF4-FFF2-40B4-BE49-F238E27FC236}">
                <a16:creationId xmlns:a16="http://schemas.microsoft.com/office/drawing/2014/main" id="{F3A45F7E-674D-5A48-01C9-30EF89B35AB3}"/>
              </a:ext>
            </a:extLst>
          </p:cNvPr>
          <p:cNvSpPr txBox="1"/>
          <p:nvPr/>
        </p:nvSpPr>
        <p:spPr>
          <a:xfrm>
            <a:off x="2044307" y="242106"/>
            <a:ext cx="5178021" cy="461665"/>
          </a:xfrm>
          <a:prstGeom prst="rect">
            <a:avLst/>
          </a:prstGeom>
          <a:solidFill>
            <a:schemeClr val="tx2">
              <a:lumMod val="25000"/>
              <a:lumOff val="75000"/>
            </a:schemeClr>
          </a:solidFill>
          <a:ln w="38100">
            <a:solidFill>
              <a:srgbClr val="0070C0"/>
            </a:solidFill>
          </a:ln>
        </p:spPr>
        <p:txBody>
          <a:bodyPr wrap="none" rtlCol="0">
            <a:spAutoFit/>
          </a:bodyPr>
          <a:lstStyle/>
          <a:p>
            <a:r>
              <a:rPr lang="en-US" sz="2400" b="1" dirty="0">
                <a:solidFill>
                  <a:schemeClr val="accent4">
                    <a:lumMod val="50000"/>
                  </a:schemeClr>
                </a:solidFill>
              </a:rPr>
              <a:t>FREQUENCY ASKED QUESTIONS</a:t>
            </a:r>
          </a:p>
        </p:txBody>
      </p:sp>
      <p:sp>
        <p:nvSpPr>
          <p:cNvPr id="8" name="TextBox 7">
            <a:extLst>
              <a:ext uri="{FF2B5EF4-FFF2-40B4-BE49-F238E27FC236}">
                <a16:creationId xmlns:a16="http://schemas.microsoft.com/office/drawing/2014/main" id="{186479D0-3327-87BF-AF41-4E573B2F073F}"/>
              </a:ext>
            </a:extLst>
          </p:cNvPr>
          <p:cNvSpPr txBox="1"/>
          <p:nvPr/>
        </p:nvSpPr>
        <p:spPr>
          <a:xfrm>
            <a:off x="1669914" y="4525501"/>
            <a:ext cx="6858047" cy="300082"/>
          </a:xfrm>
          <a:prstGeom prst="rect">
            <a:avLst/>
          </a:prstGeom>
          <a:solidFill>
            <a:srgbClr val="0070C0"/>
          </a:solidFill>
        </p:spPr>
        <p:txBody>
          <a:bodyPr wrap="square" rtlCol="0">
            <a:spAutoFit/>
          </a:bodyPr>
          <a:lstStyle/>
          <a:p>
            <a:pPr defTabSz="342900">
              <a:buClrTx/>
              <a:defRPr/>
            </a:pPr>
            <a:r>
              <a:rPr lang="en-US" sz="1350" b="1" kern="1200" dirty="0">
                <a:solidFill>
                  <a:prstClr val="white"/>
                </a:solidFill>
                <a:effectLst>
                  <a:outerShdw blurRad="38100" dist="38100" dir="2700000" algn="tl">
                    <a:srgbClr val="000000">
                      <a:alpha val="43137"/>
                    </a:srgbClr>
                  </a:outerShdw>
                </a:effectLst>
                <a:latin typeface="Arial Black" panose="020B0A04020102020204" pitchFamily="34" charset="0"/>
                <a:ea typeface="+mn-ea"/>
                <a:cs typeface="+mn-cs"/>
              </a:rPr>
              <a:t>        </a:t>
            </a:r>
            <a:r>
              <a:rPr lang="en-US" sz="1200" b="1" kern="1200" dirty="0">
                <a:solidFill>
                  <a:prstClr val="white"/>
                </a:solidFill>
                <a:effectLst>
                  <a:outerShdw blurRad="38100" dist="38100" dir="2700000" algn="tl">
                    <a:srgbClr val="000000">
                      <a:alpha val="43137"/>
                    </a:srgbClr>
                  </a:outerShdw>
                </a:effectLst>
                <a:latin typeface="Arial Black" panose="020B0A04020102020204" pitchFamily="34" charset="0"/>
                <a:ea typeface="+mn-ea"/>
                <a:cs typeface="+mn-cs"/>
              </a:rPr>
              <a:t>NURTURING LOYALTY THROUGH TRUST, VALUE AND GROSS PROFIT</a:t>
            </a:r>
          </a:p>
        </p:txBody>
      </p:sp>
      <p:sp>
        <p:nvSpPr>
          <p:cNvPr id="10" name="TextBox 9">
            <a:extLst>
              <a:ext uri="{FF2B5EF4-FFF2-40B4-BE49-F238E27FC236}">
                <a16:creationId xmlns:a16="http://schemas.microsoft.com/office/drawing/2014/main" id="{C79FFD68-28AF-C2DD-AEB2-36785D5E1E12}"/>
              </a:ext>
            </a:extLst>
          </p:cNvPr>
          <p:cNvSpPr txBox="1"/>
          <p:nvPr/>
        </p:nvSpPr>
        <p:spPr>
          <a:xfrm>
            <a:off x="4744842" y="1088101"/>
            <a:ext cx="4103649" cy="3393237"/>
          </a:xfrm>
          <a:prstGeom prst="rect">
            <a:avLst/>
          </a:prstGeom>
          <a:solidFill>
            <a:schemeClr val="tx2">
              <a:lumMod val="25000"/>
              <a:lumOff val="75000"/>
            </a:schemeClr>
          </a:solidFill>
          <a:ln w="38100">
            <a:solidFill>
              <a:srgbClr val="0070C0"/>
            </a:solidFill>
          </a:ln>
          <a:effectLst>
            <a:glow rad="63500">
              <a:schemeClr val="accent1">
                <a:satMod val="175000"/>
                <a:alpha val="40000"/>
              </a:schemeClr>
            </a:glow>
          </a:effectLst>
        </p:spPr>
        <p:txBody>
          <a:bodyPr wrap="square" rtlCol="0">
            <a:spAutoFit/>
          </a:bodyPr>
          <a:lstStyle/>
          <a:p>
            <a:pPr marL="257175" indent="-257175">
              <a:buFont typeface="Wingdings" panose="05000000000000000000" pitchFamily="2" charset="2"/>
              <a:buChar char="ü"/>
            </a:pPr>
            <a:r>
              <a:rPr lang="en-US" sz="1650" dirty="0"/>
              <a:t>Generally, 2 to 3 days (up to 12 rooftops)</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On average it takes-90 seconds per car</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Unlimited certifications (one flat fee per rooftop)</a:t>
            </a:r>
          </a:p>
          <a:p>
            <a:endParaRPr lang="en-US" sz="1650" dirty="0"/>
          </a:p>
          <a:p>
            <a:pPr marL="257175" indent="-257175">
              <a:buFont typeface="Wingdings" panose="05000000000000000000" pitchFamily="2" charset="2"/>
              <a:buChar char="ü"/>
            </a:pPr>
            <a:r>
              <a:rPr lang="en-US" sz="1650" dirty="0"/>
              <a:t>$4 to $5 dollar range per vehicle </a:t>
            </a:r>
          </a:p>
          <a:p>
            <a:pPr marL="257175" indent="-257175">
              <a:buFont typeface="Wingdings" panose="05000000000000000000" pitchFamily="2" charset="2"/>
              <a:buChar char="ü"/>
            </a:pPr>
            <a:endParaRPr lang="en-US" sz="1650" dirty="0"/>
          </a:p>
          <a:p>
            <a:pPr marL="257175" indent="-257175">
              <a:buFont typeface="Wingdings" panose="05000000000000000000" pitchFamily="2" charset="2"/>
              <a:buChar char="ü"/>
            </a:pPr>
            <a:r>
              <a:rPr lang="en-US" sz="1650" dirty="0"/>
              <a:t>Certification CPO addendum, Trade Appraisal, Used Car Purchase, Unlimited </a:t>
            </a:r>
          </a:p>
        </p:txBody>
      </p:sp>
    </p:spTree>
    <p:extLst>
      <p:ext uri="{BB962C8B-B14F-4D97-AF65-F5344CB8AC3E}">
        <p14:creationId xmlns:p14="http://schemas.microsoft.com/office/powerpoint/2010/main" val="21388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fade">
                                      <p:cBhvr>
                                        <p:cTn id="56" dur="1000"/>
                                        <p:tgtEl>
                                          <p:spTgt spid="10">
                                            <p:txEl>
                                              <p:pRg st="6" end="6"/>
                                            </p:txEl>
                                          </p:spTgt>
                                        </p:tgtEl>
                                      </p:cBhvr>
                                    </p:animEffect>
                                    <p:anim calcmode="lin" valueType="num">
                                      <p:cBhvr>
                                        <p:cTn id="57"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8" end="8"/>
                                            </p:txEl>
                                          </p:spTgt>
                                        </p:tgtEl>
                                        <p:attrNameLst>
                                          <p:attrName>style.visibility</p:attrName>
                                        </p:attrNameLst>
                                      </p:cBhvr>
                                      <p:to>
                                        <p:strVal val="visible"/>
                                      </p:to>
                                    </p:set>
                                    <p:animEffect transition="in" filter="fade">
                                      <p:cBhvr>
                                        <p:cTn id="70" dur="1000"/>
                                        <p:tgtEl>
                                          <p:spTgt spid="10">
                                            <p:txEl>
                                              <p:pRg st="8" end="8"/>
                                            </p:txEl>
                                          </p:spTgt>
                                        </p:tgtEl>
                                      </p:cBhvr>
                                    </p:animEffect>
                                    <p:anim calcmode="lin" valueType="num">
                                      <p:cBhvr>
                                        <p:cTn id="71"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99FC0A-80FF-19A0-ED68-11C779829D3D}"/>
              </a:ext>
            </a:extLst>
          </p:cNvPr>
          <p:cNvSpPr>
            <a:spLocks noGrp="1"/>
          </p:cNvSpPr>
          <p:nvPr>
            <p:ph type="body" idx="1"/>
          </p:nvPr>
        </p:nvSpPr>
        <p:spPr>
          <a:xfrm>
            <a:off x="598988" y="864263"/>
            <a:ext cx="8090100" cy="3792797"/>
          </a:xfrm>
        </p:spPr>
        <p:txBody>
          <a:bodyPr>
            <a:normAutofit fontScale="92500" lnSpcReduction="20000"/>
          </a:bodyPr>
          <a:lstStyle/>
          <a:p>
            <a:pPr marL="100012" indent="0">
              <a:buNone/>
            </a:pPr>
            <a:endParaRPr lang="en-US" dirty="0"/>
          </a:p>
          <a:p>
            <a:pPr lvl="1"/>
            <a:r>
              <a:rPr lang="en-US" dirty="0"/>
              <a:t>Trade Ins - Customer Data Protection Fee</a:t>
            </a:r>
          </a:p>
          <a:p>
            <a:pPr marL="442912" lvl="1" indent="0">
              <a:buNone/>
            </a:pPr>
            <a:r>
              <a:rPr lang="en-US" dirty="0"/>
              <a:t>          Service fee Ensures customer sensitive data is removed from vehicle</a:t>
            </a:r>
          </a:p>
          <a:p>
            <a:pPr marL="442912" lvl="1" indent="0">
              <a:buNone/>
            </a:pPr>
            <a:r>
              <a:rPr lang="en-US" dirty="0"/>
              <a:t>	Dealer Addendum added to vehicle, average price range 49.95-99.5</a:t>
            </a:r>
          </a:p>
          <a:p>
            <a:pPr lvl="1"/>
            <a:endParaRPr lang="en-US" dirty="0"/>
          </a:p>
          <a:p>
            <a:pPr lvl="1"/>
            <a:r>
              <a:rPr lang="en-US" dirty="0"/>
              <a:t>Used Car Sales – Data removal fee – </a:t>
            </a:r>
          </a:p>
          <a:p>
            <a:pPr marL="442912" lvl="1" indent="0">
              <a:buNone/>
            </a:pPr>
            <a:r>
              <a:rPr lang="en-US" dirty="0"/>
              <a:t>	Data removal Fee added to price of vehicle</a:t>
            </a:r>
          </a:p>
          <a:p>
            <a:pPr marL="442912" lvl="1" indent="0">
              <a:buNone/>
            </a:pPr>
            <a:r>
              <a:rPr lang="en-US" dirty="0"/>
              <a:t>	Ensures prior customer data access to vehicle features disabled</a:t>
            </a:r>
          </a:p>
          <a:p>
            <a:pPr marL="442912" lvl="1" indent="0">
              <a:buNone/>
            </a:pPr>
            <a:endParaRPr lang="en-US" dirty="0"/>
          </a:p>
          <a:p>
            <a:pPr lvl="1"/>
            <a:r>
              <a:rPr lang="en-US" dirty="0"/>
              <a:t>Dealer Value Add – No Charge Model </a:t>
            </a:r>
          </a:p>
          <a:p>
            <a:pPr marL="442912" lvl="1" indent="0">
              <a:buNone/>
            </a:pPr>
            <a:r>
              <a:rPr lang="en-US" sz="1580" dirty="0"/>
              <a:t>          Demonstrates Dealers Commitment to Customers Privacy</a:t>
            </a:r>
          </a:p>
          <a:p>
            <a:pPr marL="442912" lvl="1" indent="0">
              <a:buNone/>
            </a:pPr>
            <a:r>
              <a:rPr lang="en-US" sz="1580" dirty="0"/>
              <a:t>	Add competitive advantage – Cleaned vehicles are badged </a:t>
            </a:r>
          </a:p>
          <a:p>
            <a:pPr marL="442912" lvl="1" indent="0">
              <a:buNone/>
            </a:pPr>
            <a:r>
              <a:rPr lang="en-US" sz="1580" dirty="0"/>
              <a:t>	Strong market differentiator</a:t>
            </a:r>
          </a:p>
          <a:p>
            <a:pPr marL="442912" lvl="1" indent="0">
              <a:buNone/>
            </a:pPr>
            <a:r>
              <a:rPr lang="en-US" sz="1580" dirty="0"/>
              <a:t> </a:t>
            </a:r>
          </a:p>
          <a:p>
            <a:pPr lvl="2"/>
            <a:endParaRPr lang="en-US" sz="1580" dirty="0"/>
          </a:p>
          <a:p>
            <a:pPr marL="785812" lvl="2" indent="0">
              <a:buNone/>
            </a:pPr>
            <a:r>
              <a:rPr lang="en-US" dirty="0"/>
              <a:t>    </a:t>
            </a:r>
          </a:p>
          <a:p>
            <a:pPr marL="442912" lvl="1" indent="0">
              <a:buNone/>
            </a:pPr>
            <a:r>
              <a:rPr lang="en-US" dirty="0"/>
              <a:t>For more information Call or Text Bob Morgan @ 215 353 0003</a:t>
            </a:r>
          </a:p>
        </p:txBody>
      </p:sp>
      <p:sp>
        <p:nvSpPr>
          <p:cNvPr id="3" name="Title 2">
            <a:extLst>
              <a:ext uri="{FF2B5EF4-FFF2-40B4-BE49-F238E27FC236}">
                <a16:creationId xmlns:a16="http://schemas.microsoft.com/office/drawing/2014/main" id="{494BE4B6-62C3-7163-FB20-C3F2E0D757E1}"/>
              </a:ext>
            </a:extLst>
          </p:cNvPr>
          <p:cNvSpPr>
            <a:spLocks noGrp="1"/>
          </p:cNvSpPr>
          <p:nvPr>
            <p:ph type="title"/>
          </p:nvPr>
        </p:nvSpPr>
        <p:spPr>
          <a:xfrm>
            <a:off x="407400" y="289781"/>
            <a:ext cx="7225425" cy="448631"/>
          </a:xfrm>
        </p:spPr>
        <p:txBody>
          <a:bodyPr>
            <a:noAutofit/>
          </a:bodyPr>
          <a:lstStyle/>
          <a:p>
            <a:pPr algn="ctr"/>
            <a:r>
              <a:rPr lang="en-US" sz="3200" b="1" dirty="0"/>
              <a:t>Revenue Models</a:t>
            </a:r>
          </a:p>
        </p:txBody>
      </p:sp>
    </p:spTree>
    <p:extLst>
      <p:ext uri="{BB962C8B-B14F-4D97-AF65-F5344CB8AC3E}">
        <p14:creationId xmlns:p14="http://schemas.microsoft.com/office/powerpoint/2010/main" val="154021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56644-8D65-2874-E67B-BC756DA0AD92}"/>
              </a:ext>
            </a:extLst>
          </p:cNvPr>
          <p:cNvSpPr>
            <a:spLocks noGrp="1"/>
          </p:cNvSpPr>
          <p:nvPr>
            <p:ph type="title"/>
          </p:nvPr>
        </p:nvSpPr>
        <p:spPr>
          <a:xfrm>
            <a:off x="311700" y="297713"/>
            <a:ext cx="8520600" cy="978196"/>
          </a:xfrm>
        </p:spPr>
        <p:txBody>
          <a:bodyPr>
            <a:normAutofit fontScale="90000"/>
          </a:bodyPr>
          <a:lstStyle/>
          <a:p>
            <a:r>
              <a:rPr lang="en-US" sz="3600" b="1" i="0" u="none" strike="noStrike" baseline="0">
                <a:solidFill>
                  <a:srgbClr val="FF0000"/>
                </a:solidFill>
                <a:latin typeface="AvenirNextCondensed-Bold"/>
              </a:rPr>
              <a:t>ENHANCING CUSTOMER TRUST AND LOYALTY</a:t>
            </a:r>
            <a:endParaRPr lang="en-US" sz="3600" b="1" i="0" u="none" strike="noStrike" baseline="0" dirty="0">
              <a:solidFill>
                <a:srgbClr val="FF0000"/>
              </a:solidFill>
              <a:latin typeface="AvenirNextCondensed-Bold"/>
            </a:endParaRPr>
          </a:p>
        </p:txBody>
      </p:sp>
      <p:sp>
        <p:nvSpPr>
          <p:cNvPr id="6" name="TextBox 5">
            <a:extLst>
              <a:ext uri="{FF2B5EF4-FFF2-40B4-BE49-F238E27FC236}">
                <a16:creationId xmlns:a16="http://schemas.microsoft.com/office/drawing/2014/main" id="{8913DEDE-5219-2184-BB35-F0F249C13536}"/>
              </a:ext>
            </a:extLst>
          </p:cNvPr>
          <p:cNvSpPr txBox="1"/>
          <p:nvPr/>
        </p:nvSpPr>
        <p:spPr>
          <a:xfrm>
            <a:off x="893135" y="705706"/>
            <a:ext cx="5964865" cy="39549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venirNextCondensed-DemiBold"/>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srgbClr val="000000"/>
              </a:solidFill>
              <a:effectLst/>
              <a:uLnTx/>
              <a:uFillTx/>
              <a:latin typeface="AvenirNextCondensed-DemiBold"/>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venirNextCondensed-Bold"/>
                <a:cs typeface="Arial"/>
                <a:sym typeface="Arial"/>
              </a:rPr>
              <a:t>Your commitment to privacy sets your dealership apart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venirNextCondensed-Medium"/>
                <a:cs typeface="Arial"/>
                <a:sym typeface="Arial"/>
              </a:rPr>
              <a:t>• You are in the business of selling cars, not customer personal data.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venirNextCondensed-Medium"/>
                <a:cs typeface="Arial"/>
                <a:sym typeface="Arial"/>
              </a:rPr>
              <a:t> Your customers’ privacy is your priority, which is why you offer to delete their personal data from vehicles at trade-in, after test drives, and in your vehicle loaners. Unlike other dealerships, your dealership takes this extra step &amp; go the extra mile to ensure our customers’ privacy.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venirNextCondensed-Bold"/>
                <a:cs typeface="Arial"/>
                <a:sym typeface="Arial"/>
              </a:rPr>
              <a:t>Your dealership upholds industry-best privacy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venirNextCondensed-Medium"/>
                <a:cs typeface="Arial"/>
                <a:sym typeface="Arial"/>
              </a:rPr>
              <a:t>• You are proud to offer Your customers </a:t>
            </a:r>
            <a:r>
              <a:rPr kumimoji="0" lang="en-US" sz="1600" b="0" i="0" u="none" strike="noStrike" kern="0" cap="none" spc="0" normalizeH="0" baseline="0" noProof="0" dirty="0" err="1">
                <a:ln>
                  <a:noFill/>
                </a:ln>
                <a:solidFill>
                  <a:srgbClr val="000000"/>
                </a:solidFill>
                <a:effectLst/>
                <a:uLnTx/>
                <a:uFillTx/>
                <a:latin typeface="AvenirNextCondensed-Medium"/>
                <a:cs typeface="Arial"/>
                <a:sym typeface="Arial"/>
              </a:rPr>
              <a:t>AutoCleared</a:t>
            </a:r>
            <a:r>
              <a:rPr kumimoji="0" lang="en-US" sz="1600" b="0" i="0" u="none" strike="noStrike" kern="0" cap="none" spc="0" normalizeH="0" baseline="0" noProof="0" dirty="0">
                <a:ln>
                  <a:noFill/>
                </a:ln>
                <a:solidFill>
                  <a:srgbClr val="000000"/>
                </a:solidFill>
                <a:effectLst/>
                <a:uLnTx/>
                <a:uFillTx/>
                <a:latin typeface="AvenirNextCondensed-Medium"/>
                <a:cs typeface="Arial"/>
                <a:sym typeface="Arial"/>
              </a:rPr>
              <a:t>™ - a multi-patented vehicle data deletion process powered by Privacy4Cars, the world’s leading authority on vehicle privacy and cybersecurity.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venirNextCondensed-Bold"/>
                <a:cs typeface="Arial"/>
                <a:sym typeface="Arial"/>
              </a:rPr>
              <a:t>You provide the certification to prove the data is deleted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venirNextCondensed-Medium"/>
                <a:cs typeface="Arial"/>
                <a:sym typeface="Arial"/>
              </a:rPr>
              <a:t>• Unlike other dealerships, You don’t ask our customers to simply take our word that we deleted their personal data</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832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FBB50FDA-547D-FBAD-2820-34121ADF6ED1}"/>
            </a:ext>
          </a:extLst>
        </p:cNvPr>
        <p:cNvGrpSpPr/>
        <p:nvPr/>
      </p:nvGrpSpPr>
      <p:grpSpPr>
        <a:xfrm>
          <a:off x="0" y="0"/>
          <a:ext cx="0" cy="0"/>
          <a:chOff x="0" y="0"/>
          <a:chExt cx="0" cy="0"/>
        </a:xfrm>
      </p:grpSpPr>
      <p:sp>
        <p:nvSpPr>
          <p:cNvPr id="196" name="Google Shape;196;p26">
            <a:extLst>
              <a:ext uri="{FF2B5EF4-FFF2-40B4-BE49-F238E27FC236}">
                <a16:creationId xmlns:a16="http://schemas.microsoft.com/office/drawing/2014/main" id="{B5A380BF-5300-DB3B-E31A-B42A1907AF5E}"/>
              </a:ext>
            </a:extLst>
          </p:cNvPr>
          <p:cNvSpPr/>
          <p:nvPr/>
        </p:nvSpPr>
        <p:spPr>
          <a:xfrm>
            <a:off x="0" y="0"/>
            <a:ext cx="9277800" cy="5143500"/>
          </a:xfrm>
          <a:prstGeom prst="rect">
            <a:avLst/>
          </a:prstGeom>
          <a:noFill/>
          <a:ln w="9525" cap="flat" cmpd="sng">
            <a:solidFill>
              <a:srgbClr val="0E2841"/>
            </a:solidFill>
            <a:prstDash val="solid"/>
            <a:round/>
            <a:headEnd type="none" w="sm" len="sm"/>
            <a:tailEnd type="none" w="sm" len="sm"/>
          </a:ln>
        </p:spPr>
        <p:txBody>
          <a:bodyPr spcFirstLastPara="1" wrap="square" lIns="129825" tIns="129825" rIns="129825" bIns="129825" anchor="ctr" anchorCtr="0">
            <a:noAutofit/>
          </a:bodyPr>
          <a:lstStyle/>
          <a:p>
            <a:pPr algn="ctr"/>
            <a:endParaRPr sz="2000" dirty="0"/>
          </a:p>
        </p:txBody>
      </p:sp>
      <p:sp>
        <p:nvSpPr>
          <p:cNvPr id="197" name="Google Shape;197;p26">
            <a:extLst>
              <a:ext uri="{FF2B5EF4-FFF2-40B4-BE49-F238E27FC236}">
                <a16:creationId xmlns:a16="http://schemas.microsoft.com/office/drawing/2014/main" id="{F623DDE8-4E94-4563-2030-BBAA66C7E0DA}"/>
              </a:ext>
            </a:extLst>
          </p:cNvPr>
          <p:cNvSpPr txBox="1"/>
          <p:nvPr/>
        </p:nvSpPr>
        <p:spPr>
          <a:xfrm>
            <a:off x="1392865" y="1204344"/>
            <a:ext cx="6762307" cy="3108513"/>
          </a:xfrm>
          <a:prstGeom prst="rect">
            <a:avLst/>
          </a:prstGeom>
          <a:noFill/>
          <a:ln>
            <a:noFill/>
          </a:ln>
        </p:spPr>
        <p:txBody>
          <a:bodyPr spcFirstLastPara="1" wrap="square" lIns="91425" tIns="91425" rIns="91425" bIns="91425" anchor="t" anchorCtr="0">
            <a:spAutoFit/>
          </a:bodyPr>
          <a:lstStyle/>
          <a:p>
            <a:pPr algn="l"/>
            <a:r>
              <a:rPr lang="en-US" sz="2000" b="0" i="0" u="none" strike="noStrike" baseline="0" dirty="0">
                <a:solidFill>
                  <a:schemeClr val="tx1"/>
                </a:solidFill>
                <a:latin typeface="AvenirNextCondensed-Medium"/>
              </a:rPr>
              <a:t>New Jersey Mandate now in effect !!! In order to protect customer privacy the New Jersey Mandate states that dealers  MUST OFFER  Vehicle consumer data deletion services. Mandate further states Dealers have the option to change a reasonable fee</a:t>
            </a:r>
          </a:p>
          <a:p>
            <a:pPr algn="l"/>
            <a:endParaRPr lang="en-US" sz="1800" b="0" i="0" u="none" strike="noStrike" baseline="0" dirty="0">
              <a:solidFill>
                <a:schemeClr val="tx1"/>
              </a:solidFill>
              <a:latin typeface="AvenirNextCondensed-Medium"/>
            </a:endParaRPr>
          </a:p>
          <a:p>
            <a:pPr algn="l"/>
            <a:r>
              <a:rPr lang="en-US" sz="1800" b="0" i="0" u="none" strike="noStrike" baseline="0" dirty="0">
                <a:solidFill>
                  <a:schemeClr val="tx1"/>
                </a:solidFill>
                <a:latin typeface="AvenirNextCondensed-Medium"/>
              </a:rPr>
              <a:t>BEING NON-COMPLIANT CAN COST DEALERS $5000+ IN VIOLATION FEES </a:t>
            </a:r>
            <a:r>
              <a:rPr lang="en-US" sz="1800" dirty="0">
                <a:solidFill>
                  <a:schemeClr val="tx1"/>
                </a:solidFill>
                <a:latin typeface="AvenirNextCondensed-Medium"/>
              </a:rPr>
              <a:t>AND POSES </a:t>
            </a:r>
            <a:r>
              <a:rPr lang="en-US" sz="1800" b="0" i="0" u="none" strike="noStrike" baseline="0" dirty="0">
                <a:solidFill>
                  <a:schemeClr val="tx1"/>
                </a:solidFill>
                <a:latin typeface="AvenirNextCondensed-Medium"/>
              </a:rPr>
              <a:t>SIGNIFICANT RISK AND EXPOSURE</a:t>
            </a:r>
          </a:p>
          <a:p>
            <a:pPr algn="l"/>
            <a:r>
              <a:rPr lang="en-US" sz="1800" b="0" i="0" u="none" strike="noStrike" baseline="0" dirty="0">
                <a:solidFill>
                  <a:schemeClr val="tx1"/>
                </a:solidFill>
                <a:latin typeface="AvenirNextCondensed-Medium"/>
              </a:rPr>
              <a:t>IVSG AND PRIVACY4CARS HAVE THE RIGHT ROBUST SOLUTION FOR DEALERS</a:t>
            </a:r>
            <a:endParaRPr lang="en-US" sz="2800" dirty="0">
              <a:solidFill>
                <a:schemeClr val="tx1"/>
              </a:solidFill>
              <a:latin typeface="Poppins"/>
              <a:ea typeface="Poppins"/>
              <a:cs typeface="Poppins"/>
              <a:sym typeface="Poppins"/>
            </a:endParaRPr>
          </a:p>
        </p:txBody>
      </p:sp>
      <p:pic>
        <p:nvPicPr>
          <p:cNvPr id="198" name="Google Shape;198;p26">
            <a:extLst>
              <a:ext uri="{FF2B5EF4-FFF2-40B4-BE49-F238E27FC236}">
                <a16:creationId xmlns:a16="http://schemas.microsoft.com/office/drawing/2014/main" id="{568024D7-D185-DB56-C53D-1B2247F3D15B}"/>
              </a:ext>
            </a:extLst>
          </p:cNvPr>
          <p:cNvPicPr preferRelativeResize="0"/>
          <p:nvPr/>
        </p:nvPicPr>
        <p:blipFill>
          <a:blip r:embed="rId3">
            <a:alphaModFix/>
          </a:blip>
          <a:stretch>
            <a:fillRect/>
          </a:stretch>
        </p:blipFill>
        <p:spPr>
          <a:xfrm>
            <a:off x="5327875" y="4312598"/>
            <a:ext cx="3501800" cy="553725"/>
          </a:xfrm>
          <a:prstGeom prst="rect">
            <a:avLst/>
          </a:prstGeom>
          <a:noFill/>
          <a:ln>
            <a:noFill/>
          </a:ln>
        </p:spPr>
      </p:pic>
    </p:spTree>
    <p:extLst>
      <p:ext uri="{BB962C8B-B14F-4D97-AF65-F5344CB8AC3E}">
        <p14:creationId xmlns:p14="http://schemas.microsoft.com/office/powerpoint/2010/main" val="154703043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6"/>
          <p:cNvPicPr preferRelativeResize="0"/>
          <p:nvPr/>
        </p:nvPicPr>
        <p:blipFill rotWithShape="1">
          <a:blip r:embed="rId3">
            <a:alphaModFix/>
          </a:blip>
          <a:srcRect l="5569" t="24638" r="5462" b="6152"/>
          <a:stretch/>
        </p:blipFill>
        <p:spPr>
          <a:xfrm>
            <a:off x="1307950" y="1100899"/>
            <a:ext cx="6685000" cy="3859702"/>
          </a:xfrm>
          <a:prstGeom prst="rect">
            <a:avLst/>
          </a:prstGeom>
          <a:noFill/>
          <a:ln>
            <a:noFill/>
          </a:ln>
        </p:spPr>
      </p:pic>
      <p:sp>
        <p:nvSpPr>
          <p:cNvPr id="107" name="Google Shape;107;p26"/>
          <p:cNvSpPr txBox="1"/>
          <p:nvPr/>
        </p:nvSpPr>
        <p:spPr>
          <a:xfrm>
            <a:off x="587125" y="362000"/>
            <a:ext cx="786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b="1">
                <a:solidFill>
                  <a:srgbClr val="1ABCEF"/>
                </a:solidFill>
                <a:latin typeface="Poppins"/>
                <a:ea typeface="Poppins"/>
                <a:cs typeface="Poppins"/>
                <a:sym typeface="Poppins"/>
              </a:rPr>
              <a:t>Personal Data Privacy in Vehicles</a:t>
            </a:r>
            <a:endParaRPr sz="3500" b="1">
              <a:solidFill>
                <a:srgbClr val="1ABCEF"/>
              </a:solidFill>
              <a:latin typeface="Poppins"/>
              <a:ea typeface="Poppins"/>
              <a:cs typeface="Poppins"/>
              <a:sym typeface="Poppins"/>
            </a:endParaRPr>
          </a:p>
        </p:txBody>
      </p:sp>
      <p:pic>
        <p:nvPicPr>
          <p:cNvPr id="108" name="Google Shape;108;p26"/>
          <p:cNvPicPr preferRelativeResize="0"/>
          <p:nvPr/>
        </p:nvPicPr>
        <p:blipFill>
          <a:blip r:embed="rId4">
            <a:alphaModFix/>
          </a:blip>
          <a:stretch>
            <a:fillRect/>
          </a:stretch>
        </p:blipFill>
        <p:spPr>
          <a:xfrm>
            <a:off x="5373125" y="5534028"/>
            <a:ext cx="3564300" cy="563600"/>
          </a:xfrm>
          <a:prstGeom prst="rect">
            <a:avLst/>
          </a:prstGeom>
          <a:noFill/>
          <a:ln>
            <a:noFill/>
          </a:ln>
        </p:spPr>
      </p:pic>
      <p:sp>
        <p:nvSpPr>
          <p:cNvPr id="109" name="Google Shape;109;p26"/>
          <p:cNvSpPr/>
          <p:nvPr/>
        </p:nvSpPr>
        <p:spPr>
          <a:xfrm>
            <a:off x="2779400" y="2350850"/>
            <a:ext cx="3962700" cy="1933200"/>
          </a:xfrm>
          <a:prstGeom prst="ellipse">
            <a:avLst/>
          </a:prstGeom>
          <a:solidFill>
            <a:srgbClr val="12BDF0"/>
          </a:solidFill>
          <a:ln w="9525" cap="flat" cmpd="sng">
            <a:solidFill>
              <a:srgbClr val="12BDF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0" name="Google Shape;110;p26"/>
          <p:cNvPicPr preferRelativeResize="0"/>
          <p:nvPr/>
        </p:nvPicPr>
        <p:blipFill>
          <a:blip r:embed="rId5">
            <a:alphaModFix/>
          </a:blip>
          <a:stretch>
            <a:fillRect/>
          </a:stretch>
        </p:blipFill>
        <p:spPr>
          <a:xfrm>
            <a:off x="2953025" y="2236450"/>
            <a:ext cx="3394825" cy="1933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3300"/>
                                        <p:tgtEl>
                                          <p:spTgt spid="107"/>
                                        </p:tgtEl>
                                      </p:cBhvr>
                                    </p:animEffect>
                                  </p:childTnLst>
                                </p:cTn>
                              </p:par>
                            </p:childTnLst>
                          </p:cTn>
                        </p:par>
                        <p:par>
                          <p:cTn id="8" fill="hold">
                            <p:stCondLst>
                              <p:cond delay="3300"/>
                            </p:stCondLst>
                            <p:childTnLst>
                              <p:par>
                                <p:cTn id="9" presetID="10" presetClass="entr" presetSubtype="0"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4400"/>
                                        <p:tgtEl>
                                          <p:spTgt spid="106"/>
                                        </p:tgtEl>
                                      </p:cBhvr>
                                    </p:animEffect>
                                  </p:childTnLst>
                                </p:cTn>
                              </p:par>
                              <p:par>
                                <p:cTn id="12" presetID="1"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630C-DBA2-F5BA-19B3-F871AD54CD8A}"/>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85520FC7-CAB9-8532-37E7-9457331A3703}"/>
              </a:ext>
            </a:extLst>
          </p:cNvPr>
          <p:cNvPicPr>
            <a:picLocks noChangeAspect="1"/>
          </p:cNvPicPr>
          <p:nvPr/>
        </p:nvPicPr>
        <p:blipFill>
          <a:blip r:embed="rId2"/>
          <a:stretch>
            <a:fillRect/>
          </a:stretch>
        </p:blipFill>
        <p:spPr>
          <a:xfrm>
            <a:off x="1327661" y="167992"/>
            <a:ext cx="7160964" cy="4627292"/>
          </a:xfrm>
          <a:prstGeom prst="rect">
            <a:avLst/>
          </a:prstGeom>
        </p:spPr>
      </p:pic>
    </p:spTree>
    <p:extLst>
      <p:ext uri="{BB962C8B-B14F-4D97-AF65-F5344CB8AC3E}">
        <p14:creationId xmlns:p14="http://schemas.microsoft.com/office/powerpoint/2010/main" val="119989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CE50CF61-D944-A179-7DC1-93DED446388B}"/>
            </a:ext>
          </a:extLst>
        </p:cNvPr>
        <p:cNvGrpSpPr/>
        <p:nvPr/>
      </p:nvGrpSpPr>
      <p:grpSpPr>
        <a:xfrm>
          <a:off x="0" y="0"/>
          <a:ext cx="0" cy="0"/>
          <a:chOff x="0" y="0"/>
          <a:chExt cx="0" cy="0"/>
        </a:xfrm>
      </p:grpSpPr>
      <p:sp>
        <p:nvSpPr>
          <p:cNvPr id="115" name="Google Shape;115;p27">
            <a:extLst>
              <a:ext uri="{FF2B5EF4-FFF2-40B4-BE49-F238E27FC236}">
                <a16:creationId xmlns:a16="http://schemas.microsoft.com/office/drawing/2014/main" id="{CA4CFCB3-BD4A-7E70-844D-F3028CE553C5}"/>
              </a:ext>
            </a:extLst>
          </p:cNvPr>
          <p:cNvSpPr/>
          <p:nvPr/>
        </p:nvSpPr>
        <p:spPr>
          <a:xfrm>
            <a:off x="0" y="-218375"/>
            <a:ext cx="5289554" cy="5621644"/>
          </a:xfrm>
          <a:custGeom>
            <a:avLst/>
            <a:gdLst/>
            <a:ahLst/>
            <a:cxnLst/>
            <a:rect l="l" t="t" r="r" b="b"/>
            <a:pathLst>
              <a:path w="1879060" h="1557242" extrusionOk="0">
                <a:moveTo>
                  <a:pt x="26043" y="0"/>
                </a:moveTo>
                <a:lnTo>
                  <a:pt x="1853016" y="0"/>
                </a:lnTo>
                <a:cubicBezTo>
                  <a:pt x="1859923" y="0"/>
                  <a:pt x="1866548" y="2744"/>
                  <a:pt x="1871432" y="7628"/>
                </a:cubicBezTo>
                <a:cubicBezTo>
                  <a:pt x="1876316" y="12512"/>
                  <a:pt x="1879060" y="19136"/>
                  <a:pt x="1879060" y="26043"/>
                </a:cubicBezTo>
                <a:lnTo>
                  <a:pt x="1879060" y="1531199"/>
                </a:lnTo>
                <a:cubicBezTo>
                  <a:pt x="1879060" y="1545583"/>
                  <a:pt x="1867400" y="1557242"/>
                  <a:pt x="1853016" y="1557242"/>
                </a:cubicBezTo>
                <a:lnTo>
                  <a:pt x="26043" y="1557242"/>
                </a:lnTo>
                <a:cubicBezTo>
                  <a:pt x="19136" y="1557242"/>
                  <a:pt x="12512" y="1554499"/>
                  <a:pt x="7628" y="1549615"/>
                </a:cubicBezTo>
                <a:cubicBezTo>
                  <a:pt x="2744" y="1544731"/>
                  <a:pt x="0" y="1538106"/>
                  <a:pt x="0" y="1531199"/>
                </a:cubicBezTo>
                <a:lnTo>
                  <a:pt x="0" y="26043"/>
                </a:lnTo>
                <a:cubicBezTo>
                  <a:pt x="0" y="19136"/>
                  <a:pt x="2744" y="12512"/>
                  <a:pt x="7628" y="7628"/>
                </a:cubicBezTo>
                <a:cubicBezTo>
                  <a:pt x="12512" y="2744"/>
                  <a:pt x="19136" y="0"/>
                  <a:pt x="26043" y="0"/>
                </a:cubicBezTo>
                <a:close/>
              </a:path>
            </a:pathLst>
          </a:custGeom>
          <a:gradFill>
            <a:gsLst>
              <a:gs pos="0">
                <a:srgbClr val="180A48"/>
              </a:gs>
              <a:gs pos="50000">
                <a:srgbClr val="2A499C"/>
              </a:gs>
              <a:gs pos="100000">
                <a:srgbClr val="1A86AC"/>
              </a:gs>
            </a:gsLst>
            <a:path path="circle">
              <a:fillToRect r="100000" b="100000"/>
            </a:path>
            <a:tileRect l="-100000" t="-100000"/>
          </a:gra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6" name="Google Shape;116;p27">
            <a:extLst>
              <a:ext uri="{FF2B5EF4-FFF2-40B4-BE49-F238E27FC236}">
                <a16:creationId xmlns:a16="http://schemas.microsoft.com/office/drawing/2014/main" id="{63054F08-3DD2-8AE8-9325-753CCC58D831}"/>
              </a:ext>
            </a:extLst>
          </p:cNvPr>
          <p:cNvSpPr txBox="1"/>
          <p:nvPr/>
        </p:nvSpPr>
        <p:spPr>
          <a:xfrm>
            <a:off x="451275" y="243875"/>
            <a:ext cx="46707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500"/>
              </a:spcAft>
              <a:buNone/>
            </a:pPr>
            <a:r>
              <a:rPr lang="en" sz="2400" b="1" dirty="0">
                <a:solidFill>
                  <a:srgbClr val="FFFFFF"/>
                </a:solidFill>
                <a:latin typeface="Poppins"/>
                <a:ea typeface="Poppins"/>
                <a:cs typeface="Poppins"/>
                <a:sym typeface="Poppins"/>
              </a:rPr>
              <a:t>Delete personal data in cars.</a:t>
            </a:r>
            <a:endParaRPr sz="2400" b="1" dirty="0">
              <a:solidFill>
                <a:srgbClr val="FFFFFF"/>
              </a:solidFill>
              <a:latin typeface="Poppins"/>
              <a:ea typeface="Poppins"/>
              <a:cs typeface="Poppins"/>
              <a:sym typeface="Poppins"/>
            </a:endParaRPr>
          </a:p>
        </p:txBody>
      </p:sp>
      <p:pic>
        <p:nvPicPr>
          <p:cNvPr id="117" name="Google Shape;117;p27" descr="A screenshot of a phone&#10;&#10;Description automatically generated">
            <a:extLst>
              <a:ext uri="{FF2B5EF4-FFF2-40B4-BE49-F238E27FC236}">
                <a16:creationId xmlns:a16="http://schemas.microsoft.com/office/drawing/2014/main" id="{C3C33DF1-9E31-5AF3-C6E2-52521D4D1B20}"/>
              </a:ext>
            </a:extLst>
          </p:cNvPr>
          <p:cNvPicPr preferRelativeResize="0"/>
          <p:nvPr/>
        </p:nvPicPr>
        <p:blipFill rotWithShape="1">
          <a:blip r:embed="rId3">
            <a:alphaModFix/>
          </a:blip>
          <a:srcRect/>
          <a:stretch/>
        </p:blipFill>
        <p:spPr>
          <a:xfrm>
            <a:off x="377050" y="969688"/>
            <a:ext cx="1621782" cy="3467399"/>
          </a:xfrm>
          <a:prstGeom prst="rect">
            <a:avLst/>
          </a:prstGeom>
          <a:noFill/>
          <a:ln>
            <a:noFill/>
          </a:ln>
          <a:effectLst>
            <a:outerShdw blurRad="57150" dist="19050" dir="5400000" algn="bl" rotWithShape="0">
              <a:srgbClr val="000000">
                <a:alpha val="50000"/>
              </a:srgbClr>
            </a:outerShdw>
          </a:effectLst>
        </p:spPr>
      </p:pic>
      <p:pic>
        <p:nvPicPr>
          <p:cNvPr id="118" name="Google Shape;118;p27" descr="A screenshot of a car&#10;&#10;Description automatically generated">
            <a:extLst>
              <a:ext uri="{FF2B5EF4-FFF2-40B4-BE49-F238E27FC236}">
                <a16:creationId xmlns:a16="http://schemas.microsoft.com/office/drawing/2014/main" id="{EDDC785A-D917-5A51-D728-FA7601D7A6B4}"/>
              </a:ext>
            </a:extLst>
          </p:cNvPr>
          <p:cNvPicPr preferRelativeResize="0"/>
          <p:nvPr/>
        </p:nvPicPr>
        <p:blipFill rotWithShape="1">
          <a:blip r:embed="rId4">
            <a:alphaModFix/>
          </a:blip>
          <a:srcRect/>
          <a:stretch/>
        </p:blipFill>
        <p:spPr>
          <a:xfrm>
            <a:off x="1139817" y="969722"/>
            <a:ext cx="1621774" cy="3467329"/>
          </a:xfrm>
          <a:prstGeom prst="rect">
            <a:avLst/>
          </a:prstGeom>
          <a:noFill/>
          <a:ln>
            <a:noFill/>
          </a:ln>
          <a:effectLst>
            <a:outerShdw blurRad="57150" dist="19050" dir="5400000" algn="bl" rotWithShape="0">
              <a:srgbClr val="000000">
                <a:alpha val="50000"/>
              </a:srgbClr>
            </a:outerShdw>
          </a:effectLst>
        </p:spPr>
      </p:pic>
      <p:pic>
        <p:nvPicPr>
          <p:cNvPr id="119" name="Google Shape;119;p27" descr="A screen shot of a car&#10;&#10;Description automatically generated">
            <a:extLst>
              <a:ext uri="{FF2B5EF4-FFF2-40B4-BE49-F238E27FC236}">
                <a16:creationId xmlns:a16="http://schemas.microsoft.com/office/drawing/2014/main" id="{D9033B2A-EDCF-B031-3EBD-95A650B14889}"/>
              </a:ext>
            </a:extLst>
          </p:cNvPr>
          <p:cNvPicPr preferRelativeResize="0"/>
          <p:nvPr/>
        </p:nvPicPr>
        <p:blipFill rotWithShape="1">
          <a:blip r:embed="rId5">
            <a:alphaModFix/>
          </a:blip>
          <a:srcRect/>
          <a:stretch/>
        </p:blipFill>
        <p:spPr>
          <a:xfrm>
            <a:off x="1917865" y="969732"/>
            <a:ext cx="1621774" cy="3467329"/>
          </a:xfrm>
          <a:prstGeom prst="rect">
            <a:avLst/>
          </a:prstGeom>
          <a:noFill/>
          <a:ln>
            <a:noFill/>
          </a:ln>
          <a:effectLst>
            <a:outerShdw blurRad="57150" dist="19050" dir="5400000" algn="bl" rotWithShape="0">
              <a:srgbClr val="000000">
                <a:alpha val="50000"/>
              </a:srgbClr>
            </a:outerShdw>
          </a:effectLst>
        </p:spPr>
      </p:pic>
      <p:pic>
        <p:nvPicPr>
          <p:cNvPr id="120" name="Google Shape;120;p27" descr="A screenshot of a computer&#10;&#10;Description automatically generated">
            <a:extLst>
              <a:ext uri="{FF2B5EF4-FFF2-40B4-BE49-F238E27FC236}">
                <a16:creationId xmlns:a16="http://schemas.microsoft.com/office/drawing/2014/main" id="{BE41D32C-2E9D-0893-6E04-D03901FA35B4}"/>
              </a:ext>
            </a:extLst>
          </p:cNvPr>
          <p:cNvPicPr preferRelativeResize="0"/>
          <p:nvPr/>
        </p:nvPicPr>
        <p:blipFill rotWithShape="1">
          <a:blip r:embed="rId6">
            <a:alphaModFix/>
          </a:blip>
          <a:srcRect/>
          <a:stretch/>
        </p:blipFill>
        <p:spPr>
          <a:xfrm>
            <a:off x="2754334" y="969651"/>
            <a:ext cx="2450630" cy="3467400"/>
          </a:xfrm>
          <a:prstGeom prst="rect">
            <a:avLst/>
          </a:prstGeom>
          <a:noFill/>
          <a:ln>
            <a:noFill/>
          </a:ln>
          <a:effectLst>
            <a:outerShdw blurRad="57150" dist="19050" dir="5400000" algn="bl" rotWithShape="0">
              <a:srgbClr val="000000">
                <a:alpha val="50000"/>
              </a:srgbClr>
            </a:outerShdw>
          </a:effectLst>
        </p:spPr>
      </p:pic>
      <p:sp>
        <p:nvSpPr>
          <p:cNvPr id="121" name="Google Shape;121;p27">
            <a:extLst>
              <a:ext uri="{FF2B5EF4-FFF2-40B4-BE49-F238E27FC236}">
                <a16:creationId xmlns:a16="http://schemas.microsoft.com/office/drawing/2014/main" id="{086155D9-C7F6-DD83-8B4A-8F4F45429C52}"/>
              </a:ext>
            </a:extLst>
          </p:cNvPr>
          <p:cNvSpPr/>
          <p:nvPr/>
        </p:nvSpPr>
        <p:spPr>
          <a:xfrm>
            <a:off x="3012175" y="3193025"/>
            <a:ext cx="353100" cy="11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p27">
            <a:extLst>
              <a:ext uri="{FF2B5EF4-FFF2-40B4-BE49-F238E27FC236}">
                <a16:creationId xmlns:a16="http://schemas.microsoft.com/office/drawing/2014/main" id="{8DDACC0D-5D92-B662-DE22-CFC2EDE02CB6}"/>
              </a:ext>
            </a:extLst>
          </p:cNvPr>
          <p:cNvSpPr/>
          <p:nvPr/>
        </p:nvSpPr>
        <p:spPr>
          <a:xfrm>
            <a:off x="2857150" y="3503325"/>
            <a:ext cx="353100" cy="11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p27">
            <a:extLst>
              <a:ext uri="{FF2B5EF4-FFF2-40B4-BE49-F238E27FC236}">
                <a16:creationId xmlns:a16="http://schemas.microsoft.com/office/drawing/2014/main" id="{BA3C56EF-E8E9-B416-796B-6990FCC4EFE6}"/>
              </a:ext>
            </a:extLst>
          </p:cNvPr>
          <p:cNvSpPr txBox="1"/>
          <p:nvPr/>
        </p:nvSpPr>
        <p:spPr>
          <a:xfrm>
            <a:off x="344394" y="4484088"/>
            <a:ext cx="766500" cy="361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Poppins"/>
                <a:ea typeface="Poppins"/>
                <a:cs typeface="Poppins"/>
                <a:sym typeface="Poppins"/>
              </a:rPr>
              <a:t>Scan</a:t>
            </a:r>
            <a:endParaRPr sz="11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 sz="800" b="1">
                <a:solidFill>
                  <a:schemeClr val="lt1"/>
                </a:solidFill>
                <a:latin typeface="Poppins"/>
                <a:ea typeface="Poppins"/>
                <a:cs typeface="Poppins"/>
                <a:sym typeface="Poppins"/>
              </a:rPr>
              <a:t>VIN or plate</a:t>
            </a:r>
            <a:endParaRPr sz="800" b="1">
              <a:solidFill>
                <a:schemeClr val="lt1"/>
              </a:solidFill>
              <a:latin typeface="Poppins"/>
              <a:ea typeface="Poppins"/>
              <a:cs typeface="Poppins"/>
              <a:sym typeface="Poppins"/>
            </a:endParaRPr>
          </a:p>
        </p:txBody>
      </p:sp>
      <p:sp>
        <p:nvSpPr>
          <p:cNvPr id="124" name="Google Shape;124;p27">
            <a:extLst>
              <a:ext uri="{FF2B5EF4-FFF2-40B4-BE49-F238E27FC236}">
                <a16:creationId xmlns:a16="http://schemas.microsoft.com/office/drawing/2014/main" id="{4CB0DF15-BDE4-8B91-C359-AF0E7ECA52AC}"/>
              </a:ext>
            </a:extLst>
          </p:cNvPr>
          <p:cNvSpPr txBox="1"/>
          <p:nvPr/>
        </p:nvSpPr>
        <p:spPr>
          <a:xfrm>
            <a:off x="1246194" y="4484100"/>
            <a:ext cx="766500" cy="361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chemeClr val="lt1"/>
                </a:solidFill>
                <a:latin typeface="Poppins"/>
                <a:ea typeface="Poppins"/>
                <a:cs typeface="Poppins"/>
                <a:sym typeface="Poppins"/>
              </a:rPr>
              <a:t>Select</a:t>
            </a:r>
            <a:endParaRPr sz="1100" b="1">
              <a:solidFill>
                <a:schemeClr val="lt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800" b="1">
                <a:solidFill>
                  <a:schemeClr val="lt1"/>
                </a:solidFill>
                <a:latin typeface="Poppins"/>
                <a:ea typeface="Poppins"/>
                <a:cs typeface="Poppins"/>
                <a:sym typeface="Poppins"/>
              </a:rPr>
              <a:t>System</a:t>
            </a:r>
            <a:endParaRPr sz="1100" b="1" i="0" u="none" strike="noStrike" cap="none">
              <a:solidFill>
                <a:schemeClr val="lt1"/>
              </a:solidFill>
              <a:latin typeface="Poppins"/>
              <a:ea typeface="Poppins"/>
              <a:cs typeface="Poppins"/>
              <a:sym typeface="Poppins"/>
            </a:endParaRPr>
          </a:p>
        </p:txBody>
      </p:sp>
      <p:sp>
        <p:nvSpPr>
          <p:cNvPr id="125" name="Google Shape;125;p27">
            <a:extLst>
              <a:ext uri="{FF2B5EF4-FFF2-40B4-BE49-F238E27FC236}">
                <a16:creationId xmlns:a16="http://schemas.microsoft.com/office/drawing/2014/main" id="{26F9B4C2-EA8C-68E5-92AA-F918ADB1D5C2}"/>
              </a:ext>
            </a:extLst>
          </p:cNvPr>
          <p:cNvSpPr txBox="1"/>
          <p:nvPr/>
        </p:nvSpPr>
        <p:spPr>
          <a:xfrm>
            <a:off x="2031364" y="4484100"/>
            <a:ext cx="919500" cy="361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chemeClr val="lt1"/>
                </a:solidFill>
                <a:latin typeface="Poppins"/>
                <a:ea typeface="Poppins"/>
                <a:cs typeface="Poppins"/>
                <a:sym typeface="Poppins"/>
              </a:rPr>
              <a:t>Follow</a:t>
            </a:r>
            <a:endParaRPr sz="1100" b="1">
              <a:solidFill>
                <a:schemeClr val="lt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800" b="1">
                <a:solidFill>
                  <a:schemeClr val="lt1"/>
                </a:solidFill>
                <a:latin typeface="Poppins"/>
                <a:ea typeface="Poppins"/>
                <a:cs typeface="Poppins"/>
                <a:sym typeface="Poppins"/>
              </a:rPr>
              <a:t>Step-by-step</a:t>
            </a:r>
            <a:endParaRPr sz="1100" b="1">
              <a:solidFill>
                <a:schemeClr val="lt1"/>
              </a:solidFill>
              <a:latin typeface="Poppins"/>
              <a:ea typeface="Poppins"/>
              <a:cs typeface="Poppins"/>
              <a:sym typeface="Poppins"/>
            </a:endParaRPr>
          </a:p>
        </p:txBody>
      </p:sp>
      <p:sp>
        <p:nvSpPr>
          <p:cNvPr id="126" name="Google Shape;126;p27">
            <a:extLst>
              <a:ext uri="{FF2B5EF4-FFF2-40B4-BE49-F238E27FC236}">
                <a16:creationId xmlns:a16="http://schemas.microsoft.com/office/drawing/2014/main" id="{D0B41D22-08B6-71EA-783B-2EBFAB4AC447}"/>
              </a:ext>
            </a:extLst>
          </p:cNvPr>
          <p:cNvSpPr txBox="1"/>
          <p:nvPr/>
        </p:nvSpPr>
        <p:spPr>
          <a:xfrm>
            <a:off x="3045749" y="4484100"/>
            <a:ext cx="1867800" cy="361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chemeClr val="lt1"/>
                </a:solidFill>
                <a:latin typeface="Poppins"/>
                <a:ea typeface="Poppins"/>
                <a:cs typeface="Poppins"/>
                <a:sym typeface="Poppins"/>
              </a:rPr>
              <a:t>Certify</a:t>
            </a:r>
            <a:endParaRPr sz="1100" b="1">
              <a:solidFill>
                <a:schemeClr val="lt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800" b="1">
                <a:solidFill>
                  <a:schemeClr val="lt1"/>
                </a:solidFill>
                <a:latin typeface="Poppins"/>
                <a:ea typeface="Poppins"/>
                <a:cs typeface="Poppins"/>
                <a:sym typeface="Poppins"/>
              </a:rPr>
              <a:t>For compliance &amp; customers</a:t>
            </a:r>
            <a:endParaRPr sz="1100" b="1">
              <a:solidFill>
                <a:schemeClr val="lt1"/>
              </a:solidFill>
              <a:latin typeface="Poppins"/>
              <a:ea typeface="Poppins"/>
              <a:cs typeface="Poppins"/>
              <a:sym typeface="Poppins"/>
            </a:endParaRPr>
          </a:p>
        </p:txBody>
      </p:sp>
      <p:sp>
        <p:nvSpPr>
          <p:cNvPr id="127" name="Google Shape;127;p27">
            <a:extLst>
              <a:ext uri="{FF2B5EF4-FFF2-40B4-BE49-F238E27FC236}">
                <a16:creationId xmlns:a16="http://schemas.microsoft.com/office/drawing/2014/main" id="{F3E8889C-E639-98D8-114A-1621D73CB7AD}"/>
              </a:ext>
            </a:extLst>
          </p:cNvPr>
          <p:cNvSpPr txBox="1"/>
          <p:nvPr/>
        </p:nvSpPr>
        <p:spPr>
          <a:xfrm>
            <a:off x="5365750" y="243875"/>
            <a:ext cx="3363900" cy="3693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500"/>
              </a:spcAft>
              <a:buNone/>
            </a:pPr>
            <a:r>
              <a:rPr lang="en" sz="2400" b="1" dirty="0">
                <a:solidFill>
                  <a:schemeClr val="dk1"/>
                </a:solidFill>
                <a:latin typeface="Poppins"/>
                <a:ea typeface="Poppins"/>
                <a:cs typeface="Poppins"/>
                <a:sym typeface="Poppins"/>
              </a:rPr>
              <a:t>Prove it.</a:t>
            </a:r>
            <a:endParaRPr sz="2400" b="1" dirty="0">
              <a:solidFill>
                <a:schemeClr val="dk1"/>
              </a:solidFill>
              <a:latin typeface="Poppins"/>
              <a:ea typeface="Poppins"/>
              <a:cs typeface="Poppins"/>
              <a:sym typeface="Poppins"/>
            </a:endParaRPr>
          </a:p>
        </p:txBody>
      </p:sp>
      <p:pic>
        <p:nvPicPr>
          <p:cNvPr id="128" name="Google Shape;128;p27">
            <a:extLst>
              <a:ext uri="{FF2B5EF4-FFF2-40B4-BE49-F238E27FC236}">
                <a16:creationId xmlns:a16="http://schemas.microsoft.com/office/drawing/2014/main" id="{9570FE0F-0906-DFD6-7DD8-D7B489D2DC5B}"/>
              </a:ext>
            </a:extLst>
          </p:cNvPr>
          <p:cNvPicPr preferRelativeResize="0"/>
          <p:nvPr/>
        </p:nvPicPr>
        <p:blipFill>
          <a:blip r:embed="rId7">
            <a:alphaModFix/>
          </a:blip>
          <a:stretch>
            <a:fillRect/>
          </a:stretch>
        </p:blipFill>
        <p:spPr>
          <a:xfrm>
            <a:off x="5717090" y="995625"/>
            <a:ext cx="2361588" cy="2303486"/>
          </a:xfrm>
          <a:prstGeom prst="rect">
            <a:avLst/>
          </a:prstGeom>
          <a:noFill/>
          <a:ln>
            <a:noFill/>
          </a:ln>
          <a:effectLst>
            <a:outerShdw blurRad="57150" dist="19050" dir="5400000" algn="bl" rotWithShape="0">
              <a:srgbClr val="000000">
                <a:alpha val="50000"/>
              </a:srgbClr>
            </a:outerShdw>
          </a:effectLst>
        </p:spPr>
      </p:pic>
      <p:pic>
        <p:nvPicPr>
          <p:cNvPr id="129" name="Google Shape;129;p27" descr="A screenshot of a computer&#10;&#10;Description automatically generated">
            <a:extLst>
              <a:ext uri="{FF2B5EF4-FFF2-40B4-BE49-F238E27FC236}">
                <a16:creationId xmlns:a16="http://schemas.microsoft.com/office/drawing/2014/main" id="{DF27BDCC-02E5-B982-B549-11F4A4D20E2F}"/>
              </a:ext>
            </a:extLst>
          </p:cNvPr>
          <p:cNvPicPr preferRelativeResize="0"/>
          <p:nvPr/>
        </p:nvPicPr>
        <p:blipFill rotWithShape="1">
          <a:blip r:embed="rId6">
            <a:alphaModFix/>
          </a:blip>
          <a:srcRect/>
          <a:stretch/>
        </p:blipFill>
        <p:spPr>
          <a:xfrm rot="596645">
            <a:off x="7026405" y="2660583"/>
            <a:ext cx="1398896" cy="1956371"/>
          </a:xfrm>
          <a:prstGeom prst="rect">
            <a:avLst/>
          </a:prstGeom>
          <a:noFill/>
          <a:ln>
            <a:noFill/>
          </a:ln>
          <a:effectLst>
            <a:outerShdw blurRad="57150" dist="19050" dir="5400000" algn="bl" rotWithShape="0">
              <a:srgbClr val="000000">
                <a:alpha val="50000"/>
              </a:srgbClr>
            </a:outerShdw>
          </a:effectLst>
        </p:spPr>
      </p:pic>
      <p:pic>
        <p:nvPicPr>
          <p:cNvPr id="130" name="Google Shape;130;p27">
            <a:extLst>
              <a:ext uri="{FF2B5EF4-FFF2-40B4-BE49-F238E27FC236}">
                <a16:creationId xmlns:a16="http://schemas.microsoft.com/office/drawing/2014/main" id="{43692FB6-4F28-3B40-3A52-532EF3D19742}"/>
              </a:ext>
            </a:extLst>
          </p:cNvPr>
          <p:cNvPicPr preferRelativeResize="0"/>
          <p:nvPr/>
        </p:nvPicPr>
        <p:blipFill>
          <a:blip r:embed="rId8">
            <a:alphaModFix/>
          </a:blip>
          <a:stretch>
            <a:fillRect/>
          </a:stretch>
        </p:blipFill>
        <p:spPr>
          <a:xfrm rot="4744594">
            <a:off x="5506248" y="2929454"/>
            <a:ext cx="2052968" cy="1555027"/>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82344124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ppt_x"/>
                                          </p:val>
                                        </p:tav>
                                        <p:tav tm="100000">
                                          <p:val>
                                            <p:strVal val="#ppt_x"/>
                                          </p:val>
                                        </p:tav>
                                      </p:tavLst>
                                    </p:anim>
                                    <p:anim calcmode="lin" valueType="num">
                                      <p:cBhvr additive="base">
                                        <p:cTn id="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500" fill="hold"/>
                                        <p:tgtEl>
                                          <p:spTgt spid="117"/>
                                        </p:tgtEl>
                                        <p:attrNameLst>
                                          <p:attrName>ppt_x</p:attrName>
                                        </p:attrNameLst>
                                      </p:cBhvr>
                                      <p:tavLst>
                                        <p:tav tm="0">
                                          <p:val>
                                            <p:strVal val="#ppt_x"/>
                                          </p:val>
                                        </p:tav>
                                        <p:tav tm="100000">
                                          <p:val>
                                            <p:strVal val="#ppt_x"/>
                                          </p:val>
                                        </p:tav>
                                      </p:tavLst>
                                    </p:anim>
                                    <p:anim calcmode="lin" valueType="num">
                                      <p:cBhvr additive="base">
                                        <p:cTn id="14" dur="500" fill="hold"/>
                                        <p:tgtEl>
                                          <p:spTgt spid="1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3"/>
                                        </p:tgtEl>
                                        <p:attrNameLst>
                                          <p:attrName>style.visibility</p:attrName>
                                        </p:attrNameLst>
                                      </p:cBhvr>
                                      <p:to>
                                        <p:strVal val="visible"/>
                                      </p:to>
                                    </p:set>
                                    <p:anim calcmode="lin" valueType="num">
                                      <p:cBhvr additive="base">
                                        <p:cTn id="17" dur="500" fill="hold"/>
                                        <p:tgtEl>
                                          <p:spTgt spid="123"/>
                                        </p:tgtEl>
                                        <p:attrNameLst>
                                          <p:attrName>ppt_x</p:attrName>
                                        </p:attrNameLst>
                                      </p:cBhvr>
                                      <p:tavLst>
                                        <p:tav tm="0">
                                          <p:val>
                                            <p:strVal val="#ppt_x"/>
                                          </p:val>
                                        </p:tav>
                                        <p:tav tm="100000">
                                          <p:val>
                                            <p:strVal val="#ppt_x"/>
                                          </p:val>
                                        </p:tav>
                                      </p:tavLst>
                                    </p:anim>
                                    <p:anim calcmode="lin" valueType="num">
                                      <p:cBhvr additive="base">
                                        <p:cTn id="18"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anim calcmode="lin" valueType="num">
                                      <p:cBhvr additive="base">
                                        <p:cTn id="23" dur="500" fill="hold"/>
                                        <p:tgtEl>
                                          <p:spTgt spid="118"/>
                                        </p:tgtEl>
                                        <p:attrNameLst>
                                          <p:attrName>ppt_x</p:attrName>
                                        </p:attrNameLst>
                                      </p:cBhvr>
                                      <p:tavLst>
                                        <p:tav tm="0">
                                          <p:val>
                                            <p:strVal val="#ppt_x"/>
                                          </p:val>
                                        </p:tav>
                                        <p:tav tm="100000">
                                          <p:val>
                                            <p:strVal val="#ppt_x"/>
                                          </p:val>
                                        </p:tav>
                                      </p:tavLst>
                                    </p:anim>
                                    <p:anim calcmode="lin" valueType="num">
                                      <p:cBhvr additive="base">
                                        <p:cTn id="24" dur="500" fill="hold"/>
                                        <p:tgtEl>
                                          <p:spTgt spid="1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500" fill="hold"/>
                                        <p:tgtEl>
                                          <p:spTgt spid="124"/>
                                        </p:tgtEl>
                                        <p:attrNameLst>
                                          <p:attrName>ppt_x</p:attrName>
                                        </p:attrNameLst>
                                      </p:cBhvr>
                                      <p:tavLst>
                                        <p:tav tm="0">
                                          <p:val>
                                            <p:strVal val="#ppt_x"/>
                                          </p:val>
                                        </p:tav>
                                        <p:tav tm="100000">
                                          <p:val>
                                            <p:strVal val="#ppt_x"/>
                                          </p:val>
                                        </p:tav>
                                      </p:tavLst>
                                    </p:anim>
                                    <p:anim calcmode="lin" valueType="num">
                                      <p:cBhvr additive="base">
                                        <p:cTn id="28"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ppt_x"/>
                                          </p:val>
                                        </p:tav>
                                        <p:tav tm="100000">
                                          <p:val>
                                            <p:strVal val="#ppt_x"/>
                                          </p:val>
                                        </p:tav>
                                      </p:tavLst>
                                    </p:anim>
                                    <p:anim calcmode="lin" valueType="num">
                                      <p:cBhvr additive="base">
                                        <p:cTn id="34" dur="500" fill="hold"/>
                                        <p:tgtEl>
                                          <p:spTgt spid="1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anim calcmode="lin" valueType="num">
                                      <p:cBhvr additive="base">
                                        <p:cTn id="37" dur="500" fill="hold"/>
                                        <p:tgtEl>
                                          <p:spTgt spid="125"/>
                                        </p:tgtEl>
                                        <p:attrNameLst>
                                          <p:attrName>ppt_x</p:attrName>
                                        </p:attrNameLst>
                                      </p:cBhvr>
                                      <p:tavLst>
                                        <p:tav tm="0">
                                          <p:val>
                                            <p:strVal val="#ppt_x"/>
                                          </p:val>
                                        </p:tav>
                                        <p:tav tm="100000">
                                          <p:val>
                                            <p:strVal val="#ppt_x"/>
                                          </p:val>
                                        </p:tav>
                                      </p:tavLst>
                                    </p:anim>
                                    <p:anim calcmode="lin" valueType="num">
                                      <p:cBhvr additive="base">
                                        <p:cTn id="38" dur="500" fill="hold"/>
                                        <p:tgtEl>
                                          <p:spTgt spid="1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anim calcmode="lin" valueType="num">
                                      <p:cBhvr additive="base">
                                        <p:cTn id="41" dur="500" fill="hold"/>
                                        <p:tgtEl>
                                          <p:spTgt spid="122"/>
                                        </p:tgtEl>
                                        <p:attrNameLst>
                                          <p:attrName>ppt_x</p:attrName>
                                        </p:attrNameLst>
                                      </p:cBhvr>
                                      <p:tavLst>
                                        <p:tav tm="0">
                                          <p:val>
                                            <p:strVal val="#ppt_x"/>
                                          </p:val>
                                        </p:tav>
                                        <p:tav tm="100000">
                                          <p:val>
                                            <p:strVal val="#ppt_x"/>
                                          </p:val>
                                        </p:tav>
                                      </p:tavLst>
                                    </p:anim>
                                    <p:anim calcmode="lin" valueType="num">
                                      <p:cBhvr additive="base">
                                        <p:cTn id="42" dur="500" fill="hold"/>
                                        <p:tgtEl>
                                          <p:spTgt spid="1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anim calcmode="lin" valueType="num">
                                      <p:cBhvr additive="base">
                                        <p:cTn id="45" dur="500" fill="hold"/>
                                        <p:tgtEl>
                                          <p:spTgt spid="121"/>
                                        </p:tgtEl>
                                        <p:attrNameLst>
                                          <p:attrName>ppt_x</p:attrName>
                                        </p:attrNameLst>
                                      </p:cBhvr>
                                      <p:tavLst>
                                        <p:tav tm="0">
                                          <p:val>
                                            <p:strVal val="#ppt_x"/>
                                          </p:val>
                                        </p:tav>
                                        <p:tav tm="100000">
                                          <p:val>
                                            <p:strVal val="#ppt_x"/>
                                          </p:val>
                                        </p:tav>
                                      </p:tavLst>
                                    </p:anim>
                                    <p:anim calcmode="lin" valueType="num">
                                      <p:cBhvr additive="base">
                                        <p:cTn id="4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additive="base">
                                        <p:cTn id="51" dur="500" fill="hold"/>
                                        <p:tgtEl>
                                          <p:spTgt spid="120"/>
                                        </p:tgtEl>
                                        <p:attrNameLst>
                                          <p:attrName>ppt_x</p:attrName>
                                        </p:attrNameLst>
                                      </p:cBhvr>
                                      <p:tavLst>
                                        <p:tav tm="0">
                                          <p:val>
                                            <p:strVal val="#ppt_x"/>
                                          </p:val>
                                        </p:tav>
                                        <p:tav tm="100000">
                                          <p:val>
                                            <p:strVal val="#ppt_x"/>
                                          </p:val>
                                        </p:tav>
                                      </p:tavLst>
                                    </p:anim>
                                    <p:anim calcmode="lin" valueType="num">
                                      <p:cBhvr additive="base">
                                        <p:cTn id="52" dur="500" fill="hold"/>
                                        <p:tgtEl>
                                          <p:spTgt spid="1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6"/>
                                        </p:tgtEl>
                                        <p:attrNameLst>
                                          <p:attrName>style.visibility</p:attrName>
                                        </p:attrNameLst>
                                      </p:cBhvr>
                                      <p:to>
                                        <p:strVal val="visible"/>
                                      </p:to>
                                    </p:set>
                                    <p:anim calcmode="lin" valueType="num">
                                      <p:cBhvr additive="base">
                                        <p:cTn id="55" dur="500" fill="hold"/>
                                        <p:tgtEl>
                                          <p:spTgt spid="126"/>
                                        </p:tgtEl>
                                        <p:attrNameLst>
                                          <p:attrName>ppt_x</p:attrName>
                                        </p:attrNameLst>
                                      </p:cBhvr>
                                      <p:tavLst>
                                        <p:tav tm="0">
                                          <p:val>
                                            <p:strVal val="#ppt_x"/>
                                          </p:val>
                                        </p:tav>
                                        <p:tav tm="100000">
                                          <p:val>
                                            <p:strVal val="#ppt_x"/>
                                          </p:val>
                                        </p:tav>
                                      </p:tavLst>
                                    </p:anim>
                                    <p:anim calcmode="lin" valueType="num">
                                      <p:cBhvr additive="base">
                                        <p:cTn id="56"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7"/>
                                        </p:tgtEl>
                                        <p:attrNameLst>
                                          <p:attrName>style.visibility</p:attrName>
                                        </p:attrNameLst>
                                      </p:cBhvr>
                                      <p:to>
                                        <p:strVal val="visible"/>
                                      </p:to>
                                    </p:set>
                                    <p:anim calcmode="lin" valueType="num">
                                      <p:cBhvr additive="base">
                                        <p:cTn id="61" dur="500" fill="hold"/>
                                        <p:tgtEl>
                                          <p:spTgt spid="127"/>
                                        </p:tgtEl>
                                        <p:attrNameLst>
                                          <p:attrName>ppt_x</p:attrName>
                                        </p:attrNameLst>
                                      </p:cBhvr>
                                      <p:tavLst>
                                        <p:tav tm="0">
                                          <p:val>
                                            <p:strVal val="#ppt_x"/>
                                          </p:val>
                                        </p:tav>
                                        <p:tav tm="100000">
                                          <p:val>
                                            <p:strVal val="#ppt_x"/>
                                          </p:val>
                                        </p:tav>
                                      </p:tavLst>
                                    </p:anim>
                                    <p:anim calcmode="lin" valueType="num">
                                      <p:cBhvr additive="base">
                                        <p:cTn id="62" dur="500" fill="hold"/>
                                        <p:tgtEl>
                                          <p:spTgt spid="1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anim calcmode="lin" valueType="num">
                                      <p:cBhvr additive="base">
                                        <p:cTn id="65" dur="500" fill="hold"/>
                                        <p:tgtEl>
                                          <p:spTgt spid="128"/>
                                        </p:tgtEl>
                                        <p:attrNameLst>
                                          <p:attrName>ppt_x</p:attrName>
                                        </p:attrNameLst>
                                      </p:cBhvr>
                                      <p:tavLst>
                                        <p:tav tm="0">
                                          <p:val>
                                            <p:strVal val="#ppt_x"/>
                                          </p:val>
                                        </p:tav>
                                        <p:tav tm="100000">
                                          <p:val>
                                            <p:strVal val="#ppt_x"/>
                                          </p:val>
                                        </p:tav>
                                      </p:tavLst>
                                    </p:anim>
                                    <p:anim calcmode="lin" valueType="num">
                                      <p:cBhvr additive="base">
                                        <p:cTn id="66" dur="500" fill="hold"/>
                                        <p:tgtEl>
                                          <p:spTgt spid="1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0"/>
                                        </p:tgtEl>
                                        <p:attrNameLst>
                                          <p:attrName>style.visibility</p:attrName>
                                        </p:attrNameLst>
                                      </p:cBhvr>
                                      <p:to>
                                        <p:strVal val="visible"/>
                                      </p:to>
                                    </p:set>
                                    <p:anim calcmode="lin" valueType="num">
                                      <p:cBhvr additive="base">
                                        <p:cTn id="69" dur="500" fill="hold"/>
                                        <p:tgtEl>
                                          <p:spTgt spid="130"/>
                                        </p:tgtEl>
                                        <p:attrNameLst>
                                          <p:attrName>ppt_x</p:attrName>
                                        </p:attrNameLst>
                                      </p:cBhvr>
                                      <p:tavLst>
                                        <p:tav tm="0">
                                          <p:val>
                                            <p:strVal val="#ppt_x"/>
                                          </p:val>
                                        </p:tav>
                                        <p:tav tm="100000">
                                          <p:val>
                                            <p:strVal val="#ppt_x"/>
                                          </p:val>
                                        </p:tav>
                                      </p:tavLst>
                                    </p:anim>
                                    <p:anim calcmode="lin" valueType="num">
                                      <p:cBhvr additive="base">
                                        <p:cTn id="70" dur="500" fill="hold"/>
                                        <p:tgtEl>
                                          <p:spTgt spid="13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29"/>
                                        </p:tgtEl>
                                        <p:attrNameLst>
                                          <p:attrName>style.visibility</p:attrName>
                                        </p:attrNameLst>
                                      </p:cBhvr>
                                      <p:to>
                                        <p:strVal val="visible"/>
                                      </p:to>
                                    </p:set>
                                    <p:anim calcmode="lin" valueType="num">
                                      <p:cBhvr additive="base">
                                        <p:cTn id="73" dur="500" fill="hold"/>
                                        <p:tgtEl>
                                          <p:spTgt spid="129"/>
                                        </p:tgtEl>
                                        <p:attrNameLst>
                                          <p:attrName>ppt_x</p:attrName>
                                        </p:attrNameLst>
                                      </p:cBhvr>
                                      <p:tavLst>
                                        <p:tav tm="0">
                                          <p:val>
                                            <p:strVal val="#ppt_x"/>
                                          </p:val>
                                        </p:tav>
                                        <p:tav tm="100000">
                                          <p:val>
                                            <p:strVal val="#ppt_x"/>
                                          </p:val>
                                        </p:tav>
                                      </p:tavLst>
                                    </p:anim>
                                    <p:anim calcmode="lin" valueType="num">
                                      <p:cBhvr additive="base">
                                        <p:cTn id="74"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1" grpId="0" animBg="1"/>
      <p:bldP spid="122" grpId="0" animBg="1"/>
      <p:bldP spid="123" grpId="0"/>
      <p:bldP spid="124" grpId="0"/>
      <p:bldP spid="125" grpId="0"/>
      <p:bldP spid="126" grpId="0"/>
      <p:bldP spid="1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e7edc7481d_0_94"/>
          <p:cNvSpPr txBox="1">
            <a:spLocks noGrp="1"/>
          </p:cNvSpPr>
          <p:nvPr>
            <p:ph type="title"/>
          </p:nvPr>
        </p:nvSpPr>
        <p:spPr>
          <a:xfrm>
            <a:off x="407400" y="289781"/>
            <a:ext cx="7646175" cy="512100"/>
          </a:xfrm>
          <a:prstGeom prst="rect">
            <a:avLst/>
          </a:prstGeom>
          <a:noFill/>
          <a:ln>
            <a:noFill/>
          </a:ln>
        </p:spPr>
        <p:txBody>
          <a:bodyPr spcFirstLastPara="1" wrap="square" lIns="68569" tIns="34275" rIns="68569" bIns="34275" anchor="ctr" anchorCtr="0">
            <a:normAutofit/>
          </a:bodyPr>
          <a:lstStyle/>
          <a:p>
            <a:pPr>
              <a:buSzPct val="100000"/>
            </a:pPr>
            <a:r>
              <a:rPr lang="en-US" dirty="0" err="1">
                <a:latin typeface="Cambria"/>
                <a:ea typeface="Cambria"/>
                <a:cs typeface="Cambria"/>
                <a:sym typeface="Cambria"/>
              </a:rPr>
              <a:t>AutoCleared</a:t>
            </a:r>
            <a:r>
              <a:rPr lang="en-US" dirty="0">
                <a:latin typeface="Cambria"/>
                <a:ea typeface="Cambria"/>
                <a:cs typeface="Cambria"/>
                <a:sym typeface="Cambria"/>
              </a:rPr>
              <a:t>: Execute, Measure, &amp; Display Data Deletion</a:t>
            </a:r>
            <a:endParaRPr dirty="0"/>
          </a:p>
        </p:txBody>
      </p:sp>
      <p:sp>
        <p:nvSpPr>
          <p:cNvPr id="546" name="Google Shape;546;g2e7edc7481d_0_94"/>
          <p:cNvSpPr txBox="1">
            <a:spLocks noGrp="1"/>
          </p:cNvSpPr>
          <p:nvPr>
            <p:ph type="sldNum" idx="12"/>
          </p:nvPr>
        </p:nvSpPr>
        <p:spPr>
          <a:xfrm>
            <a:off x="6457950" y="4767263"/>
            <a:ext cx="2057400"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6</a:t>
            </a:fld>
            <a:endParaRPr/>
          </a:p>
        </p:txBody>
      </p:sp>
      <p:sp>
        <p:nvSpPr>
          <p:cNvPr id="547" name="Google Shape;547;g2e7edc7481d_0_94"/>
          <p:cNvSpPr/>
          <p:nvPr/>
        </p:nvSpPr>
        <p:spPr>
          <a:xfrm>
            <a:off x="240383" y="989815"/>
            <a:ext cx="3064500" cy="438300"/>
          </a:xfrm>
          <a:prstGeom prst="homePlate">
            <a:avLst>
              <a:gd name="adj" fmla="val 50000"/>
            </a:avLst>
          </a:prstGeom>
          <a:solidFill>
            <a:srgbClr val="0B4867"/>
          </a:solidFill>
          <a:ln w="25400" cap="flat" cmpd="sng">
            <a:solidFill>
              <a:srgbClr val="11BCEF"/>
            </a:solidFill>
            <a:prstDash val="solid"/>
            <a:round/>
            <a:headEnd type="none" w="sm" len="sm"/>
            <a:tailEnd type="none" w="sm" len="sm"/>
          </a:ln>
        </p:spPr>
        <p:txBody>
          <a:bodyPr spcFirstLastPara="1" wrap="square" lIns="68569" tIns="34275" rIns="68569" bIns="34275" anchor="ctr" anchorCtr="0">
            <a:noAutofit/>
          </a:bodyPr>
          <a:lstStyle/>
          <a:p>
            <a:pPr algn="ctr">
              <a:buSzPts val="1400"/>
            </a:pPr>
            <a:r>
              <a:rPr lang="en-US" sz="1050" b="1" dirty="0">
                <a:solidFill>
                  <a:schemeClr val="lt1"/>
                </a:solidFill>
              </a:rPr>
              <a:t>Efficient Deletion</a:t>
            </a:r>
            <a:endParaRPr sz="1050" dirty="0"/>
          </a:p>
        </p:txBody>
      </p:sp>
      <p:sp>
        <p:nvSpPr>
          <p:cNvPr id="548" name="Google Shape;548;g2e7edc7481d_0_94"/>
          <p:cNvSpPr/>
          <p:nvPr/>
        </p:nvSpPr>
        <p:spPr>
          <a:xfrm>
            <a:off x="5907508" y="989815"/>
            <a:ext cx="3064500" cy="438300"/>
          </a:xfrm>
          <a:prstGeom prst="chevron">
            <a:avLst>
              <a:gd name="adj" fmla="val 50000"/>
            </a:avLst>
          </a:prstGeom>
          <a:solidFill>
            <a:srgbClr val="0B4867"/>
          </a:solidFill>
          <a:ln w="25400" cap="flat" cmpd="sng">
            <a:solidFill>
              <a:srgbClr val="11BCEF"/>
            </a:solidFill>
            <a:prstDash val="solid"/>
            <a:round/>
            <a:headEnd type="none" w="sm" len="sm"/>
            <a:tailEnd type="none" w="sm" len="sm"/>
          </a:ln>
        </p:spPr>
        <p:txBody>
          <a:bodyPr spcFirstLastPara="1" wrap="square" lIns="68569" tIns="34275" rIns="68569" bIns="34275" anchor="ctr" anchorCtr="0">
            <a:noAutofit/>
          </a:bodyPr>
          <a:lstStyle/>
          <a:p>
            <a:pPr algn="ctr">
              <a:buSzPts val="1400"/>
            </a:pPr>
            <a:r>
              <a:rPr lang="en-US" sz="1050" b="1" dirty="0">
                <a:solidFill>
                  <a:schemeClr val="lt1"/>
                </a:solidFill>
              </a:rPr>
              <a:t>Smart Visibility</a:t>
            </a:r>
            <a:endParaRPr sz="1050" dirty="0"/>
          </a:p>
        </p:txBody>
      </p:sp>
      <p:sp>
        <p:nvSpPr>
          <p:cNvPr id="549" name="Google Shape;549;g2e7edc7481d_0_94"/>
          <p:cNvSpPr/>
          <p:nvPr/>
        </p:nvSpPr>
        <p:spPr>
          <a:xfrm>
            <a:off x="3073946" y="989815"/>
            <a:ext cx="3064500" cy="438300"/>
          </a:xfrm>
          <a:prstGeom prst="chevron">
            <a:avLst>
              <a:gd name="adj" fmla="val 50000"/>
            </a:avLst>
          </a:prstGeom>
          <a:solidFill>
            <a:srgbClr val="0B4867"/>
          </a:solidFill>
          <a:ln w="25400" cap="flat" cmpd="sng">
            <a:solidFill>
              <a:srgbClr val="11BCEF"/>
            </a:solidFill>
            <a:prstDash val="solid"/>
            <a:round/>
            <a:headEnd type="none" w="sm" len="sm"/>
            <a:tailEnd type="none" w="sm" len="sm"/>
          </a:ln>
        </p:spPr>
        <p:txBody>
          <a:bodyPr spcFirstLastPara="1" wrap="square" lIns="68569" tIns="34275" rIns="68569" bIns="34275" anchor="ctr" anchorCtr="0">
            <a:noAutofit/>
          </a:bodyPr>
          <a:lstStyle/>
          <a:p>
            <a:pPr algn="ctr">
              <a:buSzPts val="1400"/>
            </a:pPr>
            <a:r>
              <a:rPr lang="en-US" sz="1050" b="1" dirty="0">
                <a:solidFill>
                  <a:schemeClr val="lt1"/>
                </a:solidFill>
              </a:rPr>
              <a:t>Rigorous Monitoring</a:t>
            </a:r>
            <a:endParaRPr sz="1050" dirty="0"/>
          </a:p>
        </p:txBody>
      </p:sp>
      <p:sp>
        <p:nvSpPr>
          <p:cNvPr id="550" name="Google Shape;550;g2e7edc7481d_0_94"/>
          <p:cNvSpPr txBox="1"/>
          <p:nvPr/>
        </p:nvSpPr>
        <p:spPr>
          <a:xfrm>
            <a:off x="539233" y="3253673"/>
            <a:ext cx="445050" cy="230802"/>
          </a:xfrm>
          <a:prstGeom prst="rect">
            <a:avLst/>
          </a:prstGeom>
          <a:noFill/>
          <a:ln>
            <a:noFill/>
          </a:ln>
        </p:spPr>
        <p:txBody>
          <a:bodyPr spcFirstLastPara="1" wrap="square" lIns="68569" tIns="34275" rIns="68569" bIns="34275" anchor="t" anchorCtr="0">
            <a:spAutoFit/>
          </a:bodyPr>
          <a:lstStyle/>
          <a:p>
            <a:pPr algn="ctr">
              <a:buSzPts val="1400"/>
            </a:pPr>
            <a:r>
              <a:rPr lang="en-US" sz="1050"/>
              <a:t>Scan</a:t>
            </a:r>
            <a:endParaRPr sz="1050"/>
          </a:p>
        </p:txBody>
      </p:sp>
      <p:sp>
        <p:nvSpPr>
          <p:cNvPr id="551" name="Google Shape;551;g2e7edc7481d_0_94"/>
          <p:cNvSpPr txBox="1"/>
          <p:nvPr/>
        </p:nvSpPr>
        <p:spPr>
          <a:xfrm>
            <a:off x="1060673" y="3733372"/>
            <a:ext cx="512325" cy="230802"/>
          </a:xfrm>
          <a:prstGeom prst="rect">
            <a:avLst/>
          </a:prstGeom>
          <a:noFill/>
          <a:ln>
            <a:noFill/>
          </a:ln>
        </p:spPr>
        <p:txBody>
          <a:bodyPr spcFirstLastPara="1" wrap="square" lIns="68569" tIns="34275" rIns="68569" bIns="34275" anchor="t" anchorCtr="0">
            <a:spAutoFit/>
          </a:bodyPr>
          <a:lstStyle/>
          <a:p>
            <a:pPr algn="ctr">
              <a:buSzPts val="1400"/>
            </a:pPr>
            <a:r>
              <a:rPr lang="en-US" sz="1050"/>
              <a:t>Select</a:t>
            </a:r>
            <a:endParaRPr sz="1050"/>
          </a:p>
        </p:txBody>
      </p:sp>
      <p:sp>
        <p:nvSpPr>
          <p:cNvPr id="552" name="Google Shape;552;g2e7edc7481d_0_94"/>
          <p:cNvSpPr txBox="1"/>
          <p:nvPr/>
        </p:nvSpPr>
        <p:spPr>
          <a:xfrm>
            <a:off x="1687590" y="4199883"/>
            <a:ext cx="526725" cy="230802"/>
          </a:xfrm>
          <a:prstGeom prst="rect">
            <a:avLst/>
          </a:prstGeom>
          <a:noFill/>
          <a:ln>
            <a:noFill/>
          </a:ln>
        </p:spPr>
        <p:txBody>
          <a:bodyPr spcFirstLastPara="1" wrap="square" lIns="68569" tIns="34275" rIns="68569" bIns="34275" anchor="t" anchorCtr="0">
            <a:spAutoFit/>
          </a:bodyPr>
          <a:lstStyle/>
          <a:p>
            <a:pPr algn="ctr">
              <a:buSzPts val="1400"/>
            </a:pPr>
            <a:r>
              <a:rPr lang="en-US" sz="1050"/>
              <a:t>Follow</a:t>
            </a:r>
            <a:endParaRPr sz="1050"/>
          </a:p>
        </p:txBody>
      </p:sp>
      <p:sp>
        <p:nvSpPr>
          <p:cNvPr id="553" name="Google Shape;553;g2e7edc7481d_0_94"/>
          <p:cNvSpPr txBox="1"/>
          <p:nvPr/>
        </p:nvSpPr>
        <p:spPr>
          <a:xfrm>
            <a:off x="3223652" y="3330658"/>
            <a:ext cx="796050" cy="230802"/>
          </a:xfrm>
          <a:prstGeom prst="rect">
            <a:avLst/>
          </a:prstGeom>
          <a:noFill/>
          <a:ln>
            <a:noFill/>
          </a:ln>
        </p:spPr>
        <p:txBody>
          <a:bodyPr spcFirstLastPara="1" wrap="square" lIns="68569" tIns="34275" rIns="68569" bIns="34275" anchor="t" anchorCtr="0">
            <a:spAutoFit/>
          </a:bodyPr>
          <a:lstStyle/>
          <a:p>
            <a:pPr algn="ctr">
              <a:buSzPts val="1400"/>
            </a:pPr>
            <a:r>
              <a:rPr lang="en-US" sz="1050"/>
              <a:t>Track KPIs</a:t>
            </a:r>
            <a:endParaRPr sz="1050"/>
          </a:p>
        </p:txBody>
      </p:sp>
      <p:sp>
        <p:nvSpPr>
          <p:cNvPr id="554" name="Google Shape;554;g2e7edc7481d_0_94"/>
          <p:cNvSpPr txBox="1"/>
          <p:nvPr/>
        </p:nvSpPr>
        <p:spPr>
          <a:xfrm>
            <a:off x="3969618" y="4007400"/>
            <a:ext cx="1085850" cy="230802"/>
          </a:xfrm>
          <a:prstGeom prst="rect">
            <a:avLst/>
          </a:prstGeom>
          <a:noFill/>
          <a:ln>
            <a:noFill/>
          </a:ln>
        </p:spPr>
        <p:txBody>
          <a:bodyPr spcFirstLastPara="1" wrap="square" lIns="68569" tIns="34275" rIns="68569" bIns="34275" anchor="t" anchorCtr="0">
            <a:spAutoFit/>
          </a:bodyPr>
          <a:lstStyle/>
          <a:p>
            <a:pPr algn="ctr">
              <a:buSzPts val="1400"/>
            </a:pPr>
            <a:r>
              <a:rPr lang="en-US" sz="1050"/>
              <a:t>Inventory status</a:t>
            </a:r>
            <a:endParaRPr sz="1050"/>
          </a:p>
        </p:txBody>
      </p:sp>
      <p:sp>
        <p:nvSpPr>
          <p:cNvPr id="555" name="Google Shape;555;g2e7edc7481d_0_94"/>
          <p:cNvSpPr txBox="1"/>
          <p:nvPr/>
        </p:nvSpPr>
        <p:spPr>
          <a:xfrm>
            <a:off x="5033309" y="4524414"/>
            <a:ext cx="825075" cy="230802"/>
          </a:xfrm>
          <a:prstGeom prst="rect">
            <a:avLst/>
          </a:prstGeom>
          <a:noFill/>
          <a:ln>
            <a:noFill/>
          </a:ln>
        </p:spPr>
        <p:txBody>
          <a:bodyPr spcFirstLastPara="1" wrap="square" lIns="68569" tIns="34275" rIns="68569" bIns="34275" anchor="t" anchorCtr="0">
            <a:spAutoFit/>
          </a:bodyPr>
          <a:lstStyle/>
          <a:p>
            <a:pPr algn="ctr">
              <a:buSzPts val="1400"/>
            </a:pPr>
            <a:r>
              <a:rPr lang="en-US" sz="1050"/>
              <a:t>Share certs</a:t>
            </a:r>
            <a:endParaRPr sz="1050"/>
          </a:p>
        </p:txBody>
      </p:sp>
      <p:sp>
        <p:nvSpPr>
          <p:cNvPr id="556" name="Google Shape;556;g2e7edc7481d_0_94"/>
          <p:cNvSpPr txBox="1"/>
          <p:nvPr/>
        </p:nvSpPr>
        <p:spPr>
          <a:xfrm>
            <a:off x="2297378" y="4545845"/>
            <a:ext cx="526725" cy="230802"/>
          </a:xfrm>
          <a:prstGeom prst="rect">
            <a:avLst/>
          </a:prstGeom>
          <a:noFill/>
          <a:ln>
            <a:noFill/>
          </a:ln>
        </p:spPr>
        <p:txBody>
          <a:bodyPr spcFirstLastPara="1" wrap="square" lIns="68569" tIns="34275" rIns="68569" bIns="34275" anchor="t" anchorCtr="0">
            <a:spAutoFit/>
          </a:bodyPr>
          <a:lstStyle/>
          <a:p>
            <a:pPr algn="ctr">
              <a:buSzPts val="1400"/>
            </a:pPr>
            <a:r>
              <a:rPr lang="en-US" sz="1050"/>
              <a:t>Certify</a:t>
            </a:r>
            <a:endParaRPr sz="1050"/>
          </a:p>
        </p:txBody>
      </p:sp>
      <p:pic>
        <p:nvPicPr>
          <p:cNvPr id="557" name="Google Shape;557;g2e7edc7481d_0_94" descr="A screenshot of a phone&#10;&#10;Description automatically generated"/>
          <p:cNvPicPr preferRelativeResize="0"/>
          <p:nvPr/>
        </p:nvPicPr>
        <p:blipFill rotWithShape="1">
          <a:blip r:embed="rId3">
            <a:alphaModFix/>
          </a:blip>
          <a:srcRect/>
          <a:stretch/>
        </p:blipFill>
        <p:spPr>
          <a:xfrm>
            <a:off x="373506" y="1572977"/>
            <a:ext cx="785589" cy="1679603"/>
          </a:xfrm>
          <a:prstGeom prst="rect">
            <a:avLst/>
          </a:prstGeom>
          <a:noFill/>
          <a:ln>
            <a:noFill/>
          </a:ln>
        </p:spPr>
      </p:pic>
      <p:pic>
        <p:nvPicPr>
          <p:cNvPr id="558" name="Google Shape;558;g2e7edc7481d_0_94" descr="A screenshot of a car&#10;&#10;Description automatically generated"/>
          <p:cNvPicPr preferRelativeResize="0"/>
          <p:nvPr/>
        </p:nvPicPr>
        <p:blipFill rotWithShape="1">
          <a:blip r:embed="rId4">
            <a:alphaModFix/>
          </a:blip>
          <a:srcRect/>
          <a:stretch/>
        </p:blipFill>
        <p:spPr>
          <a:xfrm>
            <a:off x="965858" y="2054704"/>
            <a:ext cx="785589" cy="1679606"/>
          </a:xfrm>
          <a:prstGeom prst="rect">
            <a:avLst/>
          </a:prstGeom>
          <a:noFill/>
          <a:ln>
            <a:noFill/>
          </a:ln>
        </p:spPr>
      </p:pic>
      <p:pic>
        <p:nvPicPr>
          <p:cNvPr id="559" name="Google Shape;559;g2e7edc7481d_0_94" descr="A screen shot of a car&#10;&#10;Description automatically generated"/>
          <p:cNvPicPr preferRelativeResize="0"/>
          <p:nvPr/>
        </p:nvPicPr>
        <p:blipFill rotWithShape="1">
          <a:blip r:embed="rId5">
            <a:alphaModFix/>
          </a:blip>
          <a:srcRect/>
          <a:stretch/>
        </p:blipFill>
        <p:spPr>
          <a:xfrm>
            <a:off x="1558209" y="2493568"/>
            <a:ext cx="785589" cy="1679603"/>
          </a:xfrm>
          <a:prstGeom prst="rect">
            <a:avLst/>
          </a:prstGeom>
          <a:noFill/>
          <a:ln>
            <a:noFill/>
          </a:ln>
        </p:spPr>
      </p:pic>
      <p:pic>
        <p:nvPicPr>
          <p:cNvPr id="560" name="Google Shape;560;g2e7edc7481d_0_94" descr="A screenshot of a computer&#10;&#10;Description automatically generated"/>
          <p:cNvPicPr preferRelativeResize="0"/>
          <p:nvPr/>
        </p:nvPicPr>
        <p:blipFill rotWithShape="1">
          <a:blip r:embed="rId6">
            <a:alphaModFix/>
          </a:blip>
          <a:srcRect/>
          <a:stretch/>
        </p:blipFill>
        <p:spPr>
          <a:xfrm>
            <a:off x="2210637" y="3271031"/>
            <a:ext cx="898934" cy="1271916"/>
          </a:xfrm>
          <a:prstGeom prst="rect">
            <a:avLst/>
          </a:prstGeom>
          <a:noFill/>
          <a:ln>
            <a:noFill/>
          </a:ln>
        </p:spPr>
      </p:pic>
      <p:pic>
        <p:nvPicPr>
          <p:cNvPr id="561" name="Google Shape;561;g2e7edc7481d_0_94" descr="A screenshot of a phone&#10;&#10;Description automatically generated"/>
          <p:cNvPicPr preferRelativeResize="0"/>
          <p:nvPr/>
        </p:nvPicPr>
        <p:blipFill rotWithShape="1">
          <a:blip r:embed="rId7">
            <a:alphaModFix/>
          </a:blip>
          <a:srcRect/>
          <a:stretch/>
        </p:blipFill>
        <p:spPr>
          <a:xfrm>
            <a:off x="4152756" y="2291743"/>
            <a:ext cx="785589" cy="1679606"/>
          </a:xfrm>
          <a:prstGeom prst="rect">
            <a:avLst/>
          </a:prstGeom>
          <a:noFill/>
          <a:ln>
            <a:noFill/>
          </a:ln>
        </p:spPr>
      </p:pic>
      <p:pic>
        <p:nvPicPr>
          <p:cNvPr id="562" name="Google Shape;562;g2e7edc7481d_0_94" descr="A screenshot of a phone&#10;&#10;Description automatically generated"/>
          <p:cNvPicPr preferRelativeResize="0"/>
          <p:nvPr/>
        </p:nvPicPr>
        <p:blipFill rotWithShape="1">
          <a:blip r:embed="rId8">
            <a:alphaModFix/>
          </a:blip>
          <a:srcRect/>
          <a:stretch/>
        </p:blipFill>
        <p:spPr>
          <a:xfrm>
            <a:off x="3231213" y="1615845"/>
            <a:ext cx="785589" cy="1679606"/>
          </a:xfrm>
          <a:prstGeom prst="rect">
            <a:avLst/>
          </a:prstGeom>
          <a:noFill/>
          <a:ln>
            <a:noFill/>
          </a:ln>
        </p:spPr>
      </p:pic>
      <p:pic>
        <p:nvPicPr>
          <p:cNvPr id="563" name="Google Shape;563;g2e7edc7481d_0_94" descr="A screenshot of a cell phone&#10;&#10;Description automatically generated"/>
          <p:cNvPicPr preferRelativeResize="0"/>
          <p:nvPr/>
        </p:nvPicPr>
        <p:blipFill rotWithShape="1">
          <a:blip r:embed="rId9">
            <a:alphaModFix/>
          </a:blip>
          <a:srcRect/>
          <a:stretch/>
        </p:blipFill>
        <p:spPr>
          <a:xfrm>
            <a:off x="5074299" y="2838233"/>
            <a:ext cx="785589" cy="1679606"/>
          </a:xfrm>
          <a:prstGeom prst="rect">
            <a:avLst/>
          </a:prstGeom>
          <a:noFill/>
          <a:ln>
            <a:noFill/>
          </a:ln>
        </p:spPr>
      </p:pic>
      <p:pic>
        <p:nvPicPr>
          <p:cNvPr id="564" name="Google Shape;564;g2e7edc7481d_0_94"/>
          <p:cNvPicPr preferRelativeResize="0"/>
          <p:nvPr/>
        </p:nvPicPr>
        <p:blipFill rotWithShape="1">
          <a:blip r:embed="rId10">
            <a:alphaModFix/>
          </a:blip>
          <a:srcRect/>
          <a:stretch/>
        </p:blipFill>
        <p:spPr>
          <a:xfrm>
            <a:off x="5981531" y="1615845"/>
            <a:ext cx="2892622" cy="1995685"/>
          </a:xfrm>
          <a:prstGeom prst="rect">
            <a:avLst/>
          </a:prstGeom>
          <a:noFill/>
          <a:ln>
            <a:noFill/>
          </a:ln>
        </p:spPr>
      </p:pic>
      <p:sp>
        <p:nvSpPr>
          <p:cNvPr id="565" name="Google Shape;565;g2e7edc7481d_0_94"/>
          <p:cNvSpPr txBox="1"/>
          <p:nvPr/>
        </p:nvSpPr>
        <p:spPr>
          <a:xfrm>
            <a:off x="6387999" y="3568380"/>
            <a:ext cx="2197350" cy="715550"/>
          </a:xfrm>
          <a:prstGeom prst="rect">
            <a:avLst/>
          </a:prstGeom>
          <a:noFill/>
          <a:ln>
            <a:noFill/>
          </a:ln>
        </p:spPr>
        <p:txBody>
          <a:bodyPr spcFirstLastPara="1" wrap="square" lIns="68569" tIns="34275" rIns="68569" bIns="34275" anchor="t" anchorCtr="0">
            <a:spAutoFit/>
          </a:bodyPr>
          <a:lstStyle/>
          <a:p>
            <a:pPr algn="ctr">
              <a:buSzPts val="1400"/>
            </a:pPr>
            <a:r>
              <a:rPr lang="en-US" sz="1050"/>
              <a:t>Smart badges automatically appear on vehicle listings and they link to the certificate of deletion and/or the Vehicle Privacy Report</a:t>
            </a:r>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dissolve">
                                      <p:cBhvr>
                                        <p:cTn id="7" dur="500"/>
                                        <p:tgtEl>
                                          <p:spTgt spid="547"/>
                                        </p:tgtEl>
                                      </p:cBhvr>
                                    </p:animEffect>
                                  </p:childTnLst>
                                </p:cTn>
                              </p:par>
                              <p:par>
                                <p:cTn id="8" presetID="9" presetClass="entr" presetSubtype="0" fill="hold" nodeType="withEffect">
                                  <p:stCondLst>
                                    <p:cond delay="0"/>
                                  </p:stCondLst>
                                  <p:childTnLst>
                                    <p:set>
                                      <p:cBhvr>
                                        <p:cTn id="9" dur="1" fill="hold">
                                          <p:stCondLst>
                                            <p:cond delay="0"/>
                                          </p:stCondLst>
                                        </p:cTn>
                                        <p:tgtEl>
                                          <p:spTgt spid="557"/>
                                        </p:tgtEl>
                                        <p:attrNameLst>
                                          <p:attrName>style.visibility</p:attrName>
                                        </p:attrNameLst>
                                      </p:cBhvr>
                                      <p:to>
                                        <p:strVal val="visible"/>
                                      </p:to>
                                    </p:set>
                                    <p:animEffect transition="in" filter="dissolve">
                                      <p:cBhvr>
                                        <p:cTn id="10" dur="500"/>
                                        <p:tgtEl>
                                          <p:spTgt spid="55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50"/>
                                        </p:tgtEl>
                                        <p:attrNameLst>
                                          <p:attrName>style.visibility</p:attrName>
                                        </p:attrNameLst>
                                      </p:cBhvr>
                                      <p:to>
                                        <p:strVal val="visible"/>
                                      </p:to>
                                    </p:set>
                                    <p:animEffect transition="in" filter="dissolve">
                                      <p:cBhvr>
                                        <p:cTn id="13" dur="500"/>
                                        <p:tgtEl>
                                          <p:spTgt spid="5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58"/>
                                        </p:tgtEl>
                                        <p:attrNameLst>
                                          <p:attrName>style.visibility</p:attrName>
                                        </p:attrNameLst>
                                      </p:cBhvr>
                                      <p:to>
                                        <p:strVal val="visible"/>
                                      </p:to>
                                    </p:set>
                                    <p:animEffect transition="in" filter="dissolve">
                                      <p:cBhvr>
                                        <p:cTn id="18" dur="500"/>
                                        <p:tgtEl>
                                          <p:spTgt spid="55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1"/>
                                        </p:tgtEl>
                                        <p:attrNameLst>
                                          <p:attrName>style.visibility</p:attrName>
                                        </p:attrNameLst>
                                      </p:cBhvr>
                                      <p:to>
                                        <p:strVal val="visible"/>
                                      </p:to>
                                    </p:set>
                                    <p:animEffect transition="in" filter="dissolve">
                                      <p:cBhvr>
                                        <p:cTn id="21" dur="500"/>
                                        <p:tgtEl>
                                          <p:spTgt spid="55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59"/>
                                        </p:tgtEl>
                                        <p:attrNameLst>
                                          <p:attrName>style.visibility</p:attrName>
                                        </p:attrNameLst>
                                      </p:cBhvr>
                                      <p:to>
                                        <p:strVal val="visible"/>
                                      </p:to>
                                    </p:set>
                                    <p:animEffect transition="in" filter="dissolve">
                                      <p:cBhvr>
                                        <p:cTn id="26" dur="500"/>
                                        <p:tgtEl>
                                          <p:spTgt spid="55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52"/>
                                        </p:tgtEl>
                                        <p:attrNameLst>
                                          <p:attrName>style.visibility</p:attrName>
                                        </p:attrNameLst>
                                      </p:cBhvr>
                                      <p:to>
                                        <p:strVal val="visible"/>
                                      </p:to>
                                    </p:set>
                                    <p:animEffect transition="in" filter="dissolve">
                                      <p:cBhvr>
                                        <p:cTn id="29" dur="500"/>
                                        <p:tgtEl>
                                          <p:spTgt spid="55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60"/>
                                        </p:tgtEl>
                                        <p:attrNameLst>
                                          <p:attrName>style.visibility</p:attrName>
                                        </p:attrNameLst>
                                      </p:cBhvr>
                                      <p:to>
                                        <p:strVal val="visible"/>
                                      </p:to>
                                    </p:set>
                                    <p:animEffect transition="in" filter="dissolve">
                                      <p:cBhvr>
                                        <p:cTn id="34" dur="500"/>
                                        <p:tgtEl>
                                          <p:spTgt spid="56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56"/>
                                        </p:tgtEl>
                                        <p:attrNameLst>
                                          <p:attrName>style.visibility</p:attrName>
                                        </p:attrNameLst>
                                      </p:cBhvr>
                                      <p:to>
                                        <p:strVal val="visible"/>
                                      </p:to>
                                    </p:set>
                                    <p:animEffect transition="in" filter="dissolve">
                                      <p:cBhvr>
                                        <p:cTn id="37" dur="500"/>
                                        <p:tgtEl>
                                          <p:spTgt spid="55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49"/>
                                        </p:tgtEl>
                                        <p:attrNameLst>
                                          <p:attrName>style.visibility</p:attrName>
                                        </p:attrNameLst>
                                      </p:cBhvr>
                                      <p:to>
                                        <p:strVal val="visible"/>
                                      </p:to>
                                    </p:set>
                                    <p:animEffect transition="in" filter="dissolve">
                                      <p:cBhvr>
                                        <p:cTn id="42" dur="500"/>
                                        <p:tgtEl>
                                          <p:spTgt spid="549"/>
                                        </p:tgtEl>
                                      </p:cBhvr>
                                    </p:animEffect>
                                  </p:childTnLst>
                                </p:cTn>
                              </p:par>
                              <p:par>
                                <p:cTn id="43" presetID="9" presetClass="entr" presetSubtype="0" fill="hold" nodeType="withEffect">
                                  <p:stCondLst>
                                    <p:cond delay="0"/>
                                  </p:stCondLst>
                                  <p:childTnLst>
                                    <p:set>
                                      <p:cBhvr>
                                        <p:cTn id="44" dur="1" fill="hold">
                                          <p:stCondLst>
                                            <p:cond delay="0"/>
                                          </p:stCondLst>
                                        </p:cTn>
                                        <p:tgtEl>
                                          <p:spTgt spid="562"/>
                                        </p:tgtEl>
                                        <p:attrNameLst>
                                          <p:attrName>style.visibility</p:attrName>
                                        </p:attrNameLst>
                                      </p:cBhvr>
                                      <p:to>
                                        <p:strVal val="visible"/>
                                      </p:to>
                                    </p:set>
                                    <p:animEffect transition="in" filter="dissolve">
                                      <p:cBhvr>
                                        <p:cTn id="45" dur="500"/>
                                        <p:tgtEl>
                                          <p:spTgt spid="56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53"/>
                                        </p:tgtEl>
                                        <p:attrNameLst>
                                          <p:attrName>style.visibility</p:attrName>
                                        </p:attrNameLst>
                                      </p:cBhvr>
                                      <p:to>
                                        <p:strVal val="visible"/>
                                      </p:to>
                                    </p:set>
                                    <p:animEffect transition="in" filter="dissolve">
                                      <p:cBhvr>
                                        <p:cTn id="48" dur="500"/>
                                        <p:tgtEl>
                                          <p:spTgt spid="55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561"/>
                                        </p:tgtEl>
                                        <p:attrNameLst>
                                          <p:attrName>style.visibility</p:attrName>
                                        </p:attrNameLst>
                                      </p:cBhvr>
                                      <p:to>
                                        <p:strVal val="visible"/>
                                      </p:to>
                                    </p:set>
                                    <p:animEffect transition="in" filter="dissolve">
                                      <p:cBhvr>
                                        <p:cTn id="53" dur="500"/>
                                        <p:tgtEl>
                                          <p:spTgt spid="56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554"/>
                                        </p:tgtEl>
                                        <p:attrNameLst>
                                          <p:attrName>style.visibility</p:attrName>
                                        </p:attrNameLst>
                                      </p:cBhvr>
                                      <p:to>
                                        <p:strVal val="visible"/>
                                      </p:to>
                                    </p:set>
                                    <p:animEffect transition="in" filter="dissolve">
                                      <p:cBhvr>
                                        <p:cTn id="56" dur="500"/>
                                        <p:tgtEl>
                                          <p:spTgt spid="55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563"/>
                                        </p:tgtEl>
                                        <p:attrNameLst>
                                          <p:attrName>style.visibility</p:attrName>
                                        </p:attrNameLst>
                                      </p:cBhvr>
                                      <p:to>
                                        <p:strVal val="visible"/>
                                      </p:to>
                                    </p:set>
                                    <p:animEffect transition="in" filter="dissolve">
                                      <p:cBhvr>
                                        <p:cTn id="61" dur="500"/>
                                        <p:tgtEl>
                                          <p:spTgt spid="56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55"/>
                                        </p:tgtEl>
                                        <p:attrNameLst>
                                          <p:attrName>style.visibility</p:attrName>
                                        </p:attrNameLst>
                                      </p:cBhvr>
                                      <p:to>
                                        <p:strVal val="visible"/>
                                      </p:to>
                                    </p:set>
                                    <p:animEffect transition="in" filter="dissolve">
                                      <p:cBhvr>
                                        <p:cTn id="64" dur="500"/>
                                        <p:tgtEl>
                                          <p:spTgt spid="555"/>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48"/>
                                        </p:tgtEl>
                                        <p:attrNameLst>
                                          <p:attrName>style.visibility</p:attrName>
                                        </p:attrNameLst>
                                      </p:cBhvr>
                                      <p:to>
                                        <p:strVal val="visible"/>
                                      </p:to>
                                    </p:set>
                                    <p:animEffect transition="in" filter="dissolve">
                                      <p:cBhvr>
                                        <p:cTn id="69" dur="500"/>
                                        <p:tgtEl>
                                          <p:spTgt spid="548"/>
                                        </p:tgtEl>
                                      </p:cBhvr>
                                    </p:animEffect>
                                  </p:childTnLst>
                                </p:cTn>
                              </p:par>
                              <p:par>
                                <p:cTn id="70" presetID="9" presetClass="entr" presetSubtype="0" fill="hold" nodeType="withEffect">
                                  <p:stCondLst>
                                    <p:cond delay="0"/>
                                  </p:stCondLst>
                                  <p:childTnLst>
                                    <p:set>
                                      <p:cBhvr>
                                        <p:cTn id="71" dur="1" fill="hold">
                                          <p:stCondLst>
                                            <p:cond delay="0"/>
                                          </p:stCondLst>
                                        </p:cTn>
                                        <p:tgtEl>
                                          <p:spTgt spid="564"/>
                                        </p:tgtEl>
                                        <p:attrNameLst>
                                          <p:attrName>style.visibility</p:attrName>
                                        </p:attrNameLst>
                                      </p:cBhvr>
                                      <p:to>
                                        <p:strVal val="visible"/>
                                      </p:to>
                                    </p:set>
                                    <p:animEffect transition="in" filter="dissolve">
                                      <p:cBhvr>
                                        <p:cTn id="72" dur="500"/>
                                        <p:tgtEl>
                                          <p:spTgt spid="564"/>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565"/>
                                        </p:tgtEl>
                                        <p:attrNameLst>
                                          <p:attrName>style.visibility</p:attrName>
                                        </p:attrNameLst>
                                      </p:cBhvr>
                                      <p:to>
                                        <p:strVal val="visible"/>
                                      </p:to>
                                    </p:set>
                                    <p:animEffect transition="in" filter="dissolve">
                                      <p:cBhvr>
                                        <p:cTn id="75"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0" animBg="1"/>
      <p:bldP spid="548" grpId="0" animBg="1"/>
      <p:bldP spid="549" grpId="0" animBg="1"/>
      <p:bldP spid="550" grpId="0"/>
      <p:bldP spid="551" grpId="0"/>
      <p:bldP spid="552" grpId="0"/>
      <p:bldP spid="553" grpId="0"/>
      <p:bldP spid="554" grpId="0"/>
      <p:bldP spid="555" grpId="0"/>
      <p:bldP spid="556" grpId="0"/>
      <p:bldP spid="5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7"/>
          <p:cNvSpPr txBox="1"/>
          <p:nvPr/>
        </p:nvSpPr>
        <p:spPr>
          <a:xfrm>
            <a:off x="4317075" y="1826916"/>
            <a:ext cx="4198275" cy="1671205"/>
          </a:xfrm>
          <a:prstGeom prst="rect">
            <a:avLst/>
          </a:prstGeom>
          <a:noFill/>
          <a:ln>
            <a:noFill/>
          </a:ln>
        </p:spPr>
        <p:txBody>
          <a:bodyPr spcFirstLastPara="1" wrap="square" lIns="68569" tIns="68569" rIns="68569" bIns="68569" anchor="t" anchorCtr="0">
            <a:spAutoFit/>
          </a:bodyPr>
          <a:lstStyle/>
          <a:p>
            <a:pPr algn="ctr">
              <a:buClr>
                <a:schemeClr val="lt1"/>
              </a:buClr>
              <a:buSzPts val="1600"/>
            </a:pPr>
            <a:r>
              <a:rPr lang="en-US" sz="1200" b="1">
                <a:solidFill>
                  <a:schemeClr val="lt1"/>
                </a:solidFill>
                <a:latin typeface="Corbel"/>
                <a:ea typeface="Corbel"/>
                <a:cs typeface="Corbel"/>
                <a:sym typeface="Corbel"/>
              </a:rPr>
              <a:t>Certificate of Completion</a:t>
            </a:r>
            <a:endParaRPr sz="1050"/>
          </a:p>
          <a:p>
            <a:pPr algn="ctr">
              <a:buClr>
                <a:schemeClr val="dk1"/>
              </a:buClr>
              <a:buSzPts val="1600"/>
            </a:pPr>
            <a:endParaRPr sz="1200" b="1">
              <a:solidFill>
                <a:schemeClr val="lt1"/>
              </a:solidFill>
              <a:latin typeface="Corbel"/>
              <a:ea typeface="Corbel"/>
              <a:cs typeface="Corbel"/>
              <a:sym typeface="Corbel"/>
            </a:endParaRPr>
          </a:p>
          <a:p>
            <a:pPr marL="342900" indent="-271463">
              <a:lnSpc>
                <a:spcPct val="90000"/>
              </a:lnSpc>
              <a:buClr>
                <a:schemeClr val="lt1"/>
              </a:buClr>
              <a:buSzPts val="2100"/>
              <a:buFont typeface="Arial"/>
              <a:buChar char="❖"/>
            </a:pPr>
            <a:r>
              <a:rPr lang="en-US" sz="1200">
                <a:solidFill>
                  <a:schemeClr val="lt1"/>
                </a:solidFill>
              </a:rPr>
              <a:t>Simple certificate with vehicle information</a:t>
            </a:r>
            <a:endParaRPr sz="1050"/>
          </a:p>
          <a:p>
            <a:pPr marL="342900" indent="-171450">
              <a:lnSpc>
                <a:spcPct val="90000"/>
              </a:lnSpc>
              <a:buClr>
                <a:schemeClr val="lt1"/>
              </a:buClr>
              <a:buSzPts val="2100"/>
            </a:pPr>
            <a:endParaRPr sz="1200">
              <a:solidFill>
                <a:schemeClr val="lt1"/>
              </a:solidFill>
            </a:endParaRPr>
          </a:p>
          <a:p>
            <a:pPr marL="342900" indent="-271463">
              <a:lnSpc>
                <a:spcPct val="90000"/>
              </a:lnSpc>
              <a:buClr>
                <a:schemeClr val="lt1"/>
              </a:buClr>
              <a:buSzPts val="2100"/>
              <a:buFont typeface="Arial"/>
              <a:buChar char="❖"/>
            </a:pPr>
            <a:r>
              <a:rPr lang="en-US" sz="1200">
                <a:solidFill>
                  <a:schemeClr val="lt1"/>
                </a:solidFill>
              </a:rPr>
              <a:t>Digital Deletion Details</a:t>
            </a:r>
            <a:endParaRPr sz="1050"/>
          </a:p>
          <a:p>
            <a:pPr marL="342900" indent="-171450">
              <a:lnSpc>
                <a:spcPct val="90000"/>
              </a:lnSpc>
              <a:buClr>
                <a:schemeClr val="lt1"/>
              </a:buClr>
              <a:buSzPts val="2100"/>
            </a:pPr>
            <a:endParaRPr sz="1200">
              <a:solidFill>
                <a:schemeClr val="lt1"/>
              </a:solidFill>
            </a:endParaRPr>
          </a:p>
          <a:p>
            <a:pPr marL="342900" indent="-271463">
              <a:lnSpc>
                <a:spcPct val="90000"/>
              </a:lnSpc>
              <a:buClr>
                <a:schemeClr val="lt1"/>
              </a:buClr>
              <a:buSzPts val="2100"/>
              <a:buFont typeface="Arial"/>
              <a:buChar char="❖"/>
            </a:pPr>
            <a:r>
              <a:rPr lang="en-US" sz="1200">
                <a:solidFill>
                  <a:schemeClr val="lt1"/>
                </a:solidFill>
              </a:rPr>
              <a:t>Co-branded with Auction logo</a:t>
            </a:r>
            <a:endParaRPr sz="1050"/>
          </a:p>
          <a:p>
            <a:pPr marL="342900" indent="-171450">
              <a:lnSpc>
                <a:spcPct val="90000"/>
              </a:lnSpc>
              <a:buClr>
                <a:schemeClr val="lt1"/>
              </a:buClr>
              <a:buSzPts val="2100"/>
            </a:pPr>
            <a:endParaRPr sz="1200">
              <a:solidFill>
                <a:schemeClr val="lt1"/>
              </a:solidFill>
            </a:endParaRPr>
          </a:p>
          <a:p>
            <a:pPr marL="71438">
              <a:lnSpc>
                <a:spcPct val="90000"/>
              </a:lnSpc>
            </a:pPr>
            <a:endParaRPr sz="1200">
              <a:solidFill>
                <a:schemeClr val="lt1"/>
              </a:solidFill>
            </a:endParaRPr>
          </a:p>
        </p:txBody>
      </p:sp>
      <p:sp>
        <p:nvSpPr>
          <p:cNvPr id="307" name="Google Shape;307;p7"/>
          <p:cNvSpPr txBox="1">
            <a:spLocks noGrp="1"/>
          </p:cNvSpPr>
          <p:nvPr>
            <p:ph type="sldNum" idx="12"/>
          </p:nvPr>
        </p:nvSpPr>
        <p:spPr>
          <a:xfrm>
            <a:off x="6457950" y="4767263"/>
            <a:ext cx="2057400" cy="273825"/>
          </a:xfrm>
          <a:prstGeom prst="rect">
            <a:avLst/>
          </a:prstGeom>
          <a:noFill/>
          <a:ln>
            <a:noFill/>
          </a:ln>
        </p:spPr>
        <p:txBody>
          <a:bodyPr spcFirstLastPara="1" wrap="square" lIns="68569" tIns="34275" rIns="68569" bIns="34275" anchor="ctr" anchorCtr="0">
            <a:noAutofit/>
          </a:bodyPr>
          <a:lstStyle/>
          <a:p>
            <a:pPr>
              <a:buClr>
                <a:srgbClr val="000000"/>
              </a:buClr>
            </a:pPr>
            <a:fld id="{00000000-1234-1234-1234-123412341234}" type="slidenum">
              <a:rPr lang="en-US"/>
              <a:pPr>
                <a:buClr>
                  <a:srgbClr val="000000"/>
                </a:buClr>
              </a:pPr>
              <a:t>7</a:t>
            </a:fld>
            <a:endParaRPr/>
          </a:p>
        </p:txBody>
      </p:sp>
      <p:sp>
        <p:nvSpPr>
          <p:cNvPr id="308" name="Google Shape;308;p7"/>
          <p:cNvSpPr txBox="1">
            <a:spLocks noGrp="1"/>
          </p:cNvSpPr>
          <p:nvPr>
            <p:ph type="title"/>
          </p:nvPr>
        </p:nvSpPr>
        <p:spPr>
          <a:xfrm>
            <a:off x="442781" y="413231"/>
            <a:ext cx="7130925" cy="343350"/>
          </a:xfrm>
          <a:prstGeom prst="rect">
            <a:avLst/>
          </a:prstGeom>
          <a:noFill/>
          <a:ln>
            <a:noFill/>
          </a:ln>
        </p:spPr>
        <p:txBody>
          <a:bodyPr spcFirstLastPara="1" wrap="square" lIns="68569" tIns="34275" rIns="68569" bIns="34275" anchor="ctr" anchorCtr="0">
            <a:normAutofit fontScale="90000"/>
          </a:bodyPr>
          <a:lstStyle/>
          <a:p>
            <a:pPr>
              <a:buSzPct val="86132"/>
            </a:pPr>
            <a:r>
              <a:rPr lang="en-US"/>
              <a:t>                Privacy4Cars Certificate</a:t>
            </a:r>
            <a:endParaRPr sz="1742"/>
          </a:p>
        </p:txBody>
      </p:sp>
      <p:pic>
        <p:nvPicPr>
          <p:cNvPr id="309" name="Google Shape;309;p7"/>
          <p:cNvPicPr preferRelativeResize="0"/>
          <p:nvPr/>
        </p:nvPicPr>
        <p:blipFill rotWithShape="1">
          <a:blip r:embed="rId3">
            <a:alphaModFix/>
          </a:blip>
          <a:srcRect/>
          <a:stretch/>
        </p:blipFill>
        <p:spPr>
          <a:xfrm>
            <a:off x="2169528" y="1127051"/>
            <a:ext cx="3848499" cy="39140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p:nvPr/>
        </p:nvSpPr>
        <p:spPr>
          <a:xfrm>
            <a:off x="5591200" y="728850"/>
            <a:ext cx="1110300" cy="171300"/>
          </a:xfrm>
          <a:prstGeom prst="rect">
            <a:avLst/>
          </a:prstGeom>
          <a:gradFill>
            <a:gsLst>
              <a:gs pos="0">
                <a:srgbClr val="FFFFFF"/>
              </a:gs>
              <a:gs pos="100000">
                <a:srgbClr val="1ABCEF"/>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6" name="Google Shape;136;p28"/>
          <p:cNvPicPr preferRelativeResize="0"/>
          <p:nvPr/>
        </p:nvPicPr>
        <p:blipFill>
          <a:blip r:embed="rId3">
            <a:alphaModFix/>
          </a:blip>
          <a:stretch>
            <a:fillRect/>
          </a:stretch>
        </p:blipFill>
        <p:spPr>
          <a:xfrm>
            <a:off x="2078062" y="1534059"/>
            <a:ext cx="5085726" cy="2870291"/>
          </a:xfrm>
          <a:prstGeom prst="rect">
            <a:avLst/>
          </a:prstGeom>
          <a:noFill/>
          <a:ln>
            <a:noFill/>
          </a:ln>
        </p:spPr>
      </p:pic>
      <p:pic>
        <p:nvPicPr>
          <p:cNvPr id="137" name="Google Shape;137;p28"/>
          <p:cNvPicPr preferRelativeResize="0"/>
          <p:nvPr/>
        </p:nvPicPr>
        <p:blipFill rotWithShape="1">
          <a:blip r:embed="rId4">
            <a:alphaModFix/>
          </a:blip>
          <a:srcRect l="6094" t="27745"/>
          <a:stretch/>
        </p:blipFill>
        <p:spPr>
          <a:xfrm>
            <a:off x="2701638" y="1867287"/>
            <a:ext cx="2689838" cy="1637152"/>
          </a:xfrm>
          <a:prstGeom prst="rect">
            <a:avLst/>
          </a:prstGeom>
          <a:noFill/>
          <a:ln>
            <a:noFill/>
          </a:ln>
        </p:spPr>
      </p:pic>
      <p:pic>
        <p:nvPicPr>
          <p:cNvPr id="138" name="Google Shape;138;p28"/>
          <p:cNvPicPr preferRelativeResize="0"/>
          <p:nvPr/>
        </p:nvPicPr>
        <p:blipFill rotWithShape="1">
          <a:blip r:embed="rId4">
            <a:alphaModFix/>
          </a:blip>
          <a:srcRect l="77832" t="45696" r="2720" b="11628"/>
          <a:stretch/>
        </p:blipFill>
        <p:spPr>
          <a:xfrm>
            <a:off x="6228213" y="2689625"/>
            <a:ext cx="685076" cy="1189202"/>
          </a:xfrm>
          <a:prstGeom prst="rect">
            <a:avLst/>
          </a:prstGeom>
          <a:noFill/>
          <a:ln>
            <a:noFill/>
          </a:ln>
        </p:spPr>
      </p:pic>
      <p:pic>
        <p:nvPicPr>
          <p:cNvPr id="139" name="Google Shape;139;p28"/>
          <p:cNvPicPr preferRelativeResize="0"/>
          <p:nvPr/>
        </p:nvPicPr>
        <p:blipFill>
          <a:blip r:embed="rId5">
            <a:alphaModFix/>
          </a:blip>
          <a:stretch>
            <a:fillRect/>
          </a:stretch>
        </p:blipFill>
        <p:spPr>
          <a:xfrm>
            <a:off x="2888763" y="3227950"/>
            <a:ext cx="438806" cy="369300"/>
          </a:xfrm>
          <a:prstGeom prst="rect">
            <a:avLst/>
          </a:prstGeom>
          <a:noFill/>
          <a:ln>
            <a:noFill/>
          </a:ln>
        </p:spPr>
      </p:pic>
      <p:pic>
        <p:nvPicPr>
          <p:cNvPr id="140" name="Google Shape;140;p28"/>
          <p:cNvPicPr preferRelativeResize="0"/>
          <p:nvPr/>
        </p:nvPicPr>
        <p:blipFill>
          <a:blip r:embed="rId5">
            <a:alphaModFix/>
          </a:blip>
          <a:stretch>
            <a:fillRect/>
          </a:stretch>
        </p:blipFill>
        <p:spPr>
          <a:xfrm>
            <a:off x="3504585" y="3227950"/>
            <a:ext cx="438806" cy="369300"/>
          </a:xfrm>
          <a:prstGeom prst="rect">
            <a:avLst/>
          </a:prstGeom>
          <a:noFill/>
          <a:ln>
            <a:noFill/>
          </a:ln>
        </p:spPr>
      </p:pic>
      <p:pic>
        <p:nvPicPr>
          <p:cNvPr id="141" name="Google Shape;141;p28"/>
          <p:cNvPicPr preferRelativeResize="0"/>
          <p:nvPr/>
        </p:nvPicPr>
        <p:blipFill>
          <a:blip r:embed="rId5">
            <a:alphaModFix/>
          </a:blip>
          <a:stretch>
            <a:fillRect/>
          </a:stretch>
        </p:blipFill>
        <p:spPr>
          <a:xfrm>
            <a:off x="4196621" y="3227950"/>
            <a:ext cx="438806" cy="369300"/>
          </a:xfrm>
          <a:prstGeom prst="rect">
            <a:avLst/>
          </a:prstGeom>
          <a:noFill/>
          <a:ln>
            <a:noFill/>
          </a:ln>
        </p:spPr>
      </p:pic>
      <p:pic>
        <p:nvPicPr>
          <p:cNvPr id="142" name="Google Shape;142;p28"/>
          <p:cNvPicPr preferRelativeResize="0"/>
          <p:nvPr/>
        </p:nvPicPr>
        <p:blipFill>
          <a:blip r:embed="rId5">
            <a:alphaModFix/>
          </a:blip>
          <a:stretch>
            <a:fillRect/>
          </a:stretch>
        </p:blipFill>
        <p:spPr>
          <a:xfrm>
            <a:off x="4841756" y="3227950"/>
            <a:ext cx="438806" cy="369300"/>
          </a:xfrm>
          <a:prstGeom prst="rect">
            <a:avLst/>
          </a:prstGeom>
          <a:noFill/>
          <a:ln>
            <a:noFill/>
          </a:ln>
        </p:spPr>
      </p:pic>
      <p:pic>
        <p:nvPicPr>
          <p:cNvPr id="143" name="Google Shape;143;p28"/>
          <p:cNvPicPr preferRelativeResize="0"/>
          <p:nvPr/>
        </p:nvPicPr>
        <p:blipFill>
          <a:blip r:embed="rId5">
            <a:alphaModFix/>
          </a:blip>
          <a:stretch>
            <a:fillRect/>
          </a:stretch>
        </p:blipFill>
        <p:spPr>
          <a:xfrm>
            <a:off x="6290755" y="3750225"/>
            <a:ext cx="514515" cy="369300"/>
          </a:xfrm>
          <a:prstGeom prst="rect">
            <a:avLst/>
          </a:prstGeom>
          <a:noFill/>
          <a:ln>
            <a:noFill/>
          </a:ln>
        </p:spPr>
      </p:pic>
      <p:sp>
        <p:nvSpPr>
          <p:cNvPr id="144" name="Google Shape;144;p28"/>
          <p:cNvSpPr txBox="1"/>
          <p:nvPr/>
        </p:nvSpPr>
        <p:spPr>
          <a:xfrm>
            <a:off x="5671737" y="1935750"/>
            <a:ext cx="28758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500"/>
              </a:spcAft>
              <a:buNone/>
            </a:pPr>
            <a:r>
              <a:rPr lang="en" sz="2400" b="1">
                <a:solidFill>
                  <a:srgbClr val="213343"/>
                </a:solidFill>
                <a:uFill>
                  <a:noFill/>
                </a:uFill>
                <a:latin typeface="Poppins"/>
                <a:ea typeface="Poppins"/>
                <a:cs typeface="Poppins"/>
                <a:sym typeface="Poppins"/>
                <a:hlinkClick r:id="rId6">
                  <a:extLst>
                    <a:ext uri="{A12FA001-AC4F-418D-AE19-62706E023703}">
                      <ahyp:hlinkClr xmlns:ahyp="http://schemas.microsoft.com/office/drawing/2018/hyperlinkcolor" val="tx"/>
                    </a:ext>
                  </a:extLst>
                </a:hlinkClick>
              </a:rPr>
              <a:t>Web Badges</a:t>
            </a:r>
            <a:endParaRPr sz="2400" b="1">
              <a:solidFill>
                <a:srgbClr val="213343"/>
              </a:solidFill>
              <a:latin typeface="Poppins"/>
              <a:ea typeface="Poppins"/>
              <a:cs typeface="Poppins"/>
              <a:sym typeface="Poppins"/>
            </a:endParaRPr>
          </a:p>
        </p:txBody>
      </p:sp>
      <p:sp>
        <p:nvSpPr>
          <p:cNvPr id="145" name="Google Shape;145;p28"/>
          <p:cNvSpPr txBox="1"/>
          <p:nvPr/>
        </p:nvSpPr>
        <p:spPr>
          <a:xfrm>
            <a:off x="0" y="469050"/>
            <a:ext cx="9144000" cy="4311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500"/>
              </a:spcAft>
              <a:buNone/>
            </a:pPr>
            <a:r>
              <a:rPr lang="en" sz="2800" b="1">
                <a:solidFill>
                  <a:srgbClr val="213343"/>
                </a:solidFill>
                <a:latin typeface="Poppins"/>
                <a:ea typeface="Poppins"/>
                <a:cs typeface="Poppins"/>
                <a:sym typeface="Poppins"/>
              </a:rPr>
              <a:t>Delete it. Prove it. Sell it.</a:t>
            </a:r>
            <a:endParaRPr sz="2800" b="1">
              <a:solidFill>
                <a:srgbClr val="213343"/>
              </a:solidFill>
              <a:latin typeface="Poppins"/>
              <a:ea typeface="Poppins"/>
              <a:cs typeface="Poppins"/>
              <a:sym typeface="Poppin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Picture 2">
            <a:extLst>
              <a:ext uri="{FF2B5EF4-FFF2-40B4-BE49-F238E27FC236}">
                <a16:creationId xmlns:a16="http://schemas.microsoft.com/office/drawing/2014/main" id="{5C154A69-80C7-59F4-F2D1-A2CB42B1FE4A}"/>
              </a:ext>
            </a:extLst>
          </p:cNvPr>
          <p:cNvPicPr>
            <a:picLocks noChangeAspect="1"/>
          </p:cNvPicPr>
          <p:nvPr/>
        </p:nvPicPr>
        <p:blipFill>
          <a:blip r:embed="rId3"/>
          <a:stretch>
            <a:fillRect/>
          </a:stretch>
        </p:blipFill>
        <p:spPr>
          <a:xfrm>
            <a:off x="859317" y="672030"/>
            <a:ext cx="7425368" cy="4038562"/>
          </a:xfrm>
          <a:prstGeom prst="rect">
            <a:avLst/>
          </a:prstGeom>
        </p:spPr>
      </p:pic>
      <p:sp>
        <p:nvSpPr>
          <p:cNvPr id="4" name="TextBox 3">
            <a:extLst>
              <a:ext uri="{FF2B5EF4-FFF2-40B4-BE49-F238E27FC236}">
                <a16:creationId xmlns:a16="http://schemas.microsoft.com/office/drawing/2014/main" id="{ED11C208-4372-393C-0F50-8D15491E9DCF}"/>
              </a:ext>
            </a:extLst>
          </p:cNvPr>
          <p:cNvSpPr txBox="1"/>
          <p:nvPr/>
        </p:nvSpPr>
        <p:spPr>
          <a:xfrm>
            <a:off x="713434" y="108073"/>
            <a:ext cx="5838092" cy="461665"/>
          </a:xfrm>
          <a:prstGeom prst="rect">
            <a:avLst/>
          </a:prstGeom>
          <a:noFill/>
        </p:spPr>
        <p:txBody>
          <a:bodyPr wrap="square" rtlCol="0">
            <a:spAutoFit/>
          </a:bodyPr>
          <a:lstStyle/>
          <a:p>
            <a:r>
              <a:rPr lang="en-US" sz="2400" b="1" dirty="0"/>
              <a:t>Show it on You Used Vehicle Pages</a:t>
            </a:r>
          </a:p>
        </p:txBody>
      </p:sp>
    </p:spTree>
  </p:cSld>
  <p:clrMapOvr>
    <a:masterClrMapping/>
  </p:clrMapOvr>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97578</TotalTime>
  <Words>3740</Words>
  <Application>Microsoft Office PowerPoint</Application>
  <PresentationFormat>On-screen Show (16:9)</PresentationFormat>
  <Paragraphs>392</Paragraphs>
  <Slides>13</Slides>
  <Notes>10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13</vt:i4>
      </vt:variant>
    </vt:vector>
  </HeadingPairs>
  <TitlesOfParts>
    <vt:vector size="30" baseType="lpstr">
      <vt:lpstr>Arial Black</vt:lpstr>
      <vt:lpstr>Ubuntu</vt:lpstr>
      <vt:lpstr>Arial</vt:lpstr>
      <vt:lpstr>Roboto</vt:lpstr>
      <vt:lpstr>Gill Sans MT</vt:lpstr>
      <vt:lpstr>AvenirNextCondensed-DemiBold</vt:lpstr>
      <vt:lpstr>Wingdings</vt:lpstr>
      <vt:lpstr>Century Gothic</vt:lpstr>
      <vt:lpstr>AvenirNextCondensed-Medium</vt:lpstr>
      <vt:lpstr>Corbel</vt:lpstr>
      <vt:lpstr>Calibri</vt:lpstr>
      <vt:lpstr>Playfair Display</vt:lpstr>
      <vt:lpstr>AvenirNextCondensed-Bold</vt:lpstr>
      <vt:lpstr>Poppins</vt:lpstr>
      <vt:lpstr>Cambria</vt:lpstr>
      <vt:lpstr>Simple Light</vt:lpstr>
      <vt:lpstr>Simple Light</vt:lpstr>
      <vt:lpstr>PowerPoint Presentation</vt:lpstr>
      <vt:lpstr>PowerPoint Presentation</vt:lpstr>
      <vt:lpstr>PowerPoint Presentation</vt:lpstr>
      <vt:lpstr>PowerPoint Presentation</vt:lpstr>
      <vt:lpstr>PowerPoint Presentation</vt:lpstr>
      <vt:lpstr>AutoCleared: Execute, Measure, &amp; Display Data Deletion</vt:lpstr>
      <vt:lpstr>                Privacy4Cars Certificate</vt:lpstr>
      <vt:lpstr>PowerPoint Presentation</vt:lpstr>
      <vt:lpstr>PowerPoint Presentation</vt:lpstr>
      <vt:lpstr>       PROTECTING CUSTOMER INFORMATION ELECTRONICALLY STORED ON         DEALER  USED VEHICLE INVENTORY, COURTESY AND RENTAL VEHICLES</vt:lpstr>
      <vt:lpstr>PowerPoint Presentation</vt:lpstr>
      <vt:lpstr>Revenue Models</vt:lpstr>
      <vt:lpstr>ENHANCING CUSTOMER TRUST AND LOYALTY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Gary Mitchell</dc:creator>
  <cp:lastModifiedBy>ROBERT Morgan</cp:lastModifiedBy>
  <cp:revision>13</cp:revision>
  <cp:lastPrinted>2026-01-14T16:21:14Z</cp:lastPrinted>
  <dcterms:modified xsi:type="dcterms:W3CDTF">2026-01-30T01:50:07Z</dcterms:modified>
</cp:coreProperties>
</file>