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66" r:id="rId2"/>
    <p:sldId id="262" r:id="rId3"/>
    <p:sldId id="349" r:id="rId4"/>
    <p:sldId id="316" r:id="rId5"/>
    <p:sldId id="358" r:id="rId6"/>
    <p:sldId id="359" r:id="rId7"/>
    <p:sldId id="314" r:id="rId8"/>
    <p:sldId id="355" r:id="rId9"/>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
          <p15:clr>
            <a:srgbClr val="A4A3A4"/>
          </p15:clr>
        </p15:guide>
        <p15:guide id="2" orient="horz" pos="16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F3A"/>
    <a:srgbClr val="E7BE34"/>
    <a:srgbClr val="323F48"/>
    <a:srgbClr val="76BF43"/>
    <a:srgbClr val="75D100"/>
    <a:srgbClr val="242A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87337"/>
  </p:normalViewPr>
  <p:slideViewPr>
    <p:cSldViewPr snapToGrid="0" snapToObjects="1" showGuides="1">
      <p:cViewPr varScale="1">
        <p:scale>
          <a:sx n="131" d="100"/>
          <a:sy n="131" d="100"/>
        </p:scale>
        <p:origin x="828" y="336"/>
      </p:cViewPr>
      <p:guideLst>
        <p:guide orient="horz" pos="343"/>
        <p:guide orient="horz" pos="1620"/>
        <p:guide pos="2880"/>
      </p:guideLst>
    </p:cSldViewPr>
  </p:slideViewPr>
  <p:outlineViewPr>
    <p:cViewPr>
      <p:scale>
        <a:sx n="33" d="100"/>
        <a:sy n="33" d="100"/>
      </p:scale>
      <p:origin x="0" y="-12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9424"/>
          </a:xfrm>
          <a:prstGeom prst="rect">
            <a:avLst/>
          </a:prstGeom>
        </p:spPr>
        <p:txBody>
          <a:bodyPr vert="horz" lIns="94218" tIns="47109" rIns="94218" bIns="47109" rtlCol="0"/>
          <a:lstStyle>
            <a:lvl1pPr algn="r">
              <a:defRPr sz="1200"/>
            </a:lvl1pPr>
          </a:lstStyle>
          <a:p>
            <a:fld id="{48D220E9-5248-B843-AADF-F2E6F8FEF9CC}" type="datetimeFigureOut">
              <a:rPr lang="en-US" smtClean="0"/>
              <a:t>9/27/2025</a:t>
            </a:fld>
            <a:endParaRPr lang="en-US"/>
          </a:p>
        </p:txBody>
      </p:sp>
      <p:sp>
        <p:nvSpPr>
          <p:cNvPr id="4" name="Footer Placeholder 3"/>
          <p:cNvSpPr>
            <a:spLocks noGrp="1"/>
          </p:cNvSpPr>
          <p:nvPr>
            <p:ph type="ftr" sz="quarter" idx="2"/>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40" cy="469424"/>
          </a:xfrm>
          <a:prstGeom prst="rect">
            <a:avLst/>
          </a:prstGeom>
        </p:spPr>
        <p:txBody>
          <a:bodyPr vert="horz" lIns="94218" tIns="47109" rIns="94218" bIns="47109" rtlCol="0" anchor="b"/>
          <a:lstStyle>
            <a:lvl1pPr algn="r">
              <a:defRPr sz="1200"/>
            </a:lvl1pPr>
          </a:lstStyle>
          <a:p>
            <a:fld id="{AB55EABF-42BE-3C42-9D66-87D5258BFF7A}" type="slidenum">
              <a:rPr lang="en-US" smtClean="0"/>
              <a:t>‹#›</a:t>
            </a:fld>
            <a:endParaRPr lang="en-US"/>
          </a:p>
        </p:txBody>
      </p:sp>
    </p:spTree>
    <p:extLst>
      <p:ext uri="{BB962C8B-B14F-4D97-AF65-F5344CB8AC3E}">
        <p14:creationId xmlns:p14="http://schemas.microsoft.com/office/powerpoint/2010/main" val="1309705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2E5D3C40-7E4E-3F4C-AB28-D48464264D15}" type="datetimeFigureOut">
              <a:rPr lang="en-US" smtClean="0"/>
              <a:t>9/27/2025</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09C2530D-644D-FF4C-866A-001711F8D6B5}" type="slidenum">
              <a:rPr lang="en-US" smtClean="0"/>
              <a:t>‹#›</a:t>
            </a:fld>
            <a:endParaRPr lang="en-US"/>
          </a:p>
        </p:txBody>
      </p:sp>
    </p:spTree>
    <p:extLst>
      <p:ext uri="{BB962C8B-B14F-4D97-AF65-F5344CB8AC3E}">
        <p14:creationId xmlns:p14="http://schemas.microsoft.com/office/powerpoint/2010/main" val="36940663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Dealer management profit center</a:t>
            </a:r>
          </a:p>
          <a:p>
            <a:endParaRPr lang="en-US" dirty="0"/>
          </a:p>
        </p:txBody>
      </p:sp>
      <p:sp>
        <p:nvSpPr>
          <p:cNvPr id="4" name="Slide Number Placeholder 3"/>
          <p:cNvSpPr>
            <a:spLocks noGrp="1"/>
          </p:cNvSpPr>
          <p:nvPr>
            <p:ph type="sldNum" sz="quarter" idx="10"/>
          </p:nvPr>
        </p:nvSpPr>
        <p:spPr/>
        <p:txBody>
          <a:bodyPr/>
          <a:lstStyle/>
          <a:p>
            <a:fld id="{09C2530D-644D-FF4C-866A-001711F8D6B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2857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2530D-644D-FF4C-866A-001711F8D6B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8085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2530D-644D-FF4C-866A-001711F8D6B5}" type="slidenum">
              <a:rPr lang="en-US" smtClean="0"/>
              <a:t>4</a:t>
            </a:fld>
            <a:endParaRPr lang="en-US"/>
          </a:p>
        </p:txBody>
      </p:sp>
    </p:spTree>
    <p:extLst>
      <p:ext uri="{BB962C8B-B14F-4D97-AF65-F5344CB8AC3E}">
        <p14:creationId xmlns:p14="http://schemas.microsoft.com/office/powerpoint/2010/main" val="102016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visual </a:t>
            </a:r>
            <a:r>
              <a:rPr lang="mr-IN" dirty="0"/>
              <a:t>…</a:t>
            </a:r>
            <a:r>
              <a:rPr lang="en-US" dirty="0"/>
              <a:t> profit</a:t>
            </a:r>
          </a:p>
        </p:txBody>
      </p:sp>
      <p:sp>
        <p:nvSpPr>
          <p:cNvPr id="4" name="Slide Number Placeholder 3"/>
          <p:cNvSpPr>
            <a:spLocks noGrp="1"/>
          </p:cNvSpPr>
          <p:nvPr>
            <p:ph type="sldNum" sz="quarter" idx="10"/>
          </p:nvPr>
        </p:nvSpPr>
        <p:spPr/>
        <p:txBody>
          <a:bodyPr/>
          <a:lstStyle/>
          <a:p>
            <a:fld id="{09C2530D-644D-FF4C-866A-001711F8D6B5}" type="slidenum">
              <a:rPr lang="en-US" smtClean="0"/>
              <a:t>5</a:t>
            </a:fld>
            <a:endParaRPr lang="en-US"/>
          </a:p>
        </p:txBody>
      </p:sp>
    </p:spTree>
    <p:extLst>
      <p:ext uri="{BB962C8B-B14F-4D97-AF65-F5344CB8AC3E}">
        <p14:creationId xmlns:p14="http://schemas.microsoft.com/office/powerpoint/2010/main" val="27213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studies</a:t>
            </a:r>
          </a:p>
        </p:txBody>
      </p:sp>
      <p:sp>
        <p:nvSpPr>
          <p:cNvPr id="4" name="Slide Number Placeholder 3"/>
          <p:cNvSpPr>
            <a:spLocks noGrp="1"/>
          </p:cNvSpPr>
          <p:nvPr>
            <p:ph type="sldNum" sz="quarter" idx="10"/>
          </p:nvPr>
        </p:nvSpPr>
        <p:spPr/>
        <p:txBody>
          <a:bodyPr/>
          <a:lstStyle/>
          <a:p>
            <a:fld id="{09C2530D-644D-FF4C-866A-001711F8D6B5}" type="slidenum">
              <a:rPr lang="en-US" smtClean="0"/>
              <a:t>6</a:t>
            </a:fld>
            <a:endParaRPr lang="en-US"/>
          </a:p>
        </p:txBody>
      </p:sp>
    </p:spTree>
    <p:extLst>
      <p:ext uri="{BB962C8B-B14F-4D97-AF65-F5344CB8AC3E}">
        <p14:creationId xmlns:p14="http://schemas.microsoft.com/office/powerpoint/2010/main" val="329590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studies</a:t>
            </a:r>
          </a:p>
        </p:txBody>
      </p:sp>
      <p:sp>
        <p:nvSpPr>
          <p:cNvPr id="4" name="Slide Number Placeholder 3"/>
          <p:cNvSpPr>
            <a:spLocks noGrp="1"/>
          </p:cNvSpPr>
          <p:nvPr>
            <p:ph type="sldNum" sz="quarter" idx="10"/>
          </p:nvPr>
        </p:nvSpPr>
        <p:spPr/>
        <p:txBody>
          <a:bodyPr/>
          <a:lstStyle/>
          <a:p>
            <a:fld id="{09C2530D-644D-FF4C-866A-001711F8D6B5}" type="slidenum">
              <a:rPr lang="en-US" smtClean="0"/>
              <a:t>7</a:t>
            </a:fld>
            <a:endParaRPr lang="en-US"/>
          </a:p>
        </p:txBody>
      </p:sp>
    </p:spTree>
    <p:extLst>
      <p:ext uri="{BB962C8B-B14F-4D97-AF65-F5344CB8AC3E}">
        <p14:creationId xmlns:p14="http://schemas.microsoft.com/office/powerpoint/2010/main" val="32684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2530D-644D-FF4C-866A-001711F8D6B5}" type="slidenum">
              <a:rPr lang="en-US" smtClean="0"/>
              <a:t>8</a:t>
            </a:fld>
            <a:endParaRPr lang="en-US"/>
          </a:p>
        </p:txBody>
      </p:sp>
    </p:spTree>
    <p:extLst>
      <p:ext uri="{BB962C8B-B14F-4D97-AF65-F5344CB8AC3E}">
        <p14:creationId xmlns:p14="http://schemas.microsoft.com/office/powerpoint/2010/main" val="150236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88573" y="326996"/>
            <a:ext cx="6846956" cy="857250"/>
          </a:xfrm>
          <a:prstGeom prst="rect">
            <a:avLst/>
          </a:prstGeom>
        </p:spPr>
        <p:txBody>
          <a:bodyPr vert="horz" lIns="0" tIns="0" rIns="0" bIns="0" rtlCol="0" anchor="t" anchorCtr="0">
            <a:noAutofit/>
          </a:bodyPr>
          <a:lstStyle/>
          <a:p>
            <a:r>
              <a:rPr lang="en-US" dirty="0"/>
              <a:t>Click to edit Master title style</a:t>
            </a:r>
          </a:p>
        </p:txBody>
      </p:sp>
      <p:sp>
        <p:nvSpPr>
          <p:cNvPr id="12" name="Slide Number Placeholder 5"/>
          <p:cNvSpPr>
            <a:spLocks noGrp="1"/>
          </p:cNvSpPr>
          <p:nvPr>
            <p:ph type="sldNum" sz="quarter" idx="4"/>
          </p:nvPr>
        </p:nvSpPr>
        <p:spPr>
          <a:xfrm>
            <a:off x="309977" y="4813169"/>
            <a:ext cx="462746" cy="205998"/>
          </a:xfrm>
          <a:prstGeom prst="rect">
            <a:avLst/>
          </a:prstGeom>
        </p:spPr>
        <p:txBody>
          <a:bodyPr vert="horz" lIns="91440" tIns="0" rIns="0" bIns="0" rtlCol="0" anchor="t" anchorCtr="0"/>
          <a:lstStyle>
            <a:lvl1pPr algn="r">
              <a:defRPr sz="900">
                <a:solidFill>
                  <a:srgbClr val="FFFFFF"/>
                </a:solidFill>
                <a:latin typeface="Arial"/>
                <a:cs typeface="Arial"/>
              </a:defRPr>
            </a:lvl1pPr>
          </a:lstStyle>
          <a:p>
            <a:fld id="{8E497410-B0D3-EB4B-9B1E-CAD3FC469657}" type="slidenum">
              <a:rPr lang="en-US" smtClean="0"/>
              <a:pPr/>
              <a:t>‹#›</a:t>
            </a:fld>
            <a:endParaRPr lang="en-US" dirty="0"/>
          </a:p>
        </p:txBody>
      </p:sp>
      <p:sp>
        <p:nvSpPr>
          <p:cNvPr id="16" name="Text Placeholder 15"/>
          <p:cNvSpPr>
            <a:spLocks noGrp="1"/>
          </p:cNvSpPr>
          <p:nvPr>
            <p:ph type="body" sz="quarter" idx="10"/>
          </p:nvPr>
        </p:nvSpPr>
        <p:spPr>
          <a:xfrm>
            <a:off x="688975" y="1277938"/>
            <a:ext cx="8040688" cy="3205162"/>
          </a:xfrm>
          <a:prstGeom prst="rect">
            <a:avLst/>
          </a:prstGeom>
        </p:spPr>
        <p:txBody>
          <a:bodyPr vert="horz" lIns="0" tIns="0" rIns="0" bIns="0"/>
          <a:lstStyle/>
          <a:p>
            <a:pPr lvl="0"/>
            <a:r>
              <a:rPr lang="en-US" dirty="0"/>
              <a:t>Click to edit Master text styles</a:t>
            </a:r>
          </a:p>
          <a:p>
            <a:pPr lvl="1"/>
            <a:r>
              <a:rPr lang="en-US" dirty="0"/>
              <a:t>Second level</a:t>
            </a:r>
          </a:p>
          <a:p>
            <a:pPr lvl="2"/>
            <a:r>
              <a:rPr lang="en-US" dirty="0"/>
              <a:t>Third level</a:t>
            </a:r>
          </a:p>
        </p:txBody>
      </p:sp>
      <p:sp>
        <p:nvSpPr>
          <p:cNvPr id="6" name="Date Placeholder 3">
            <a:extLst>
              <a:ext uri="{FF2B5EF4-FFF2-40B4-BE49-F238E27FC236}">
                <a16:creationId xmlns:a16="http://schemas.microsoft.com/office/drawing/2014/main" id="{F1AA8566-1696-9F43-B11F-B14ED369C9B1}"/>
              </a:ext>
            </a:extLst>
          </p:cNvPr>
          <p:cNvSpPr>
            <a:spLocks noGrp="1"/>
          </p:cNvSpPr>
          <p:nvPr>
            <p:ph type="dt" sz="half" idx="2"/>
          </p:nvPr>
        </p:nvSpPr>
        <p:spPr>
          <a:xfrm>
            <a:off x="847366" y="4813169"/>
            <a:ext cx="2133600" cy="205998"/>
          </a:xfrm>
          <a:prstGeom prst="rect">
            <a:avLst/>
          </a:prstGeom>
        </p:spPr>
        <p:txBody>
          <a:bodyPr vert="horz" lIns="0" tIns="0" rIns="0" bIns="0" rtlCol="0" anchor="t" anchorCtr="0"/>
          <a:lstStyle>
            <a:lvl1pPr algn="l">
              <a:defRPr sz="900">
                <a:solidFill>
                  <a:schemeClr val="bg1"/>
                </a:solidFill>
                <a:latin typeface="Arial"/>
                <a:cs typeface="Arial"/>
              </a:defRPr>
            </a:lvl1pPr>
          </a:lstStyle>
          <a:p>
            <a:r>
              <a:rPr lang="en-US" dirty="0"/>
              <a:t>I    Elo GPS</a:t>
            </a:r>
          </a:p>
        </p:txBody>
      </p:sp>
    </p:spTree>
    <p:extLst>
      <p:ext uri="{BB962C8B-B14F-4D97-AF65-F5344CB8AC3E}">
        <p14:creationId xmlns:p14="http://schemas.microsoft.com/office/powerpoint/2010/main" val="2393633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4708246"/>
            <a:ext cx="9144000" cy="435254"/>
          </a:xfrm>
          <a:prstGeom prst="rect">
            <a:avLst/>
          </a:prstGeom>
        </p:spPr>
      </p:pic>
      <p:sp>
        <p:nvSpPr>
          <p:cNvPr id="2" name="Title Placeholder 1"/>
          <p:cNvSpPr>
            <a:spLocks noGrp="1"/>
          </p:cNvSpPr>
          <p:nvPr>
            <p:ph type="title"/>
          </p:nvPr>
        </p:nvSpPr>
        <p:spPr>
          <a:xfrm>
            <a:off x="688573" y="326996"/>
            <a:ext cx="6846956" cy="857250"/>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309977" y="4813169"/>
            <a:ext cx="462746" cy="205998"/>
          </a:xfrm>
          <a:prstGeom prst="rect">
            <a:avLst/>
          </a:prstGeom>
        </p:spPr>
        <p:txBody>
          <a:bodyPr vert="horz" lIns="91440" tIns="0" rIns="0" bIns="0" rtlCol="0" anchor="t" anchorCtr="0"/>
          <a:lstStyle>
            <a:lvl1pPr algn="r">
              <a:defRPr sz="900">
                <a:solidFill>
                  <a:srgbClr val="FFFFFF"/>
                </a:solidFill>
                <a:latin typeface="Arial"/>
                <a:cs typeface="Arial"/>
              </a:defRPr>
            </a:lvl1pPr>
          </a:lstStyle>
          <a:p>
            <a:fld id="{8E497410-B0D3-EB4B-9B1E-CAD3FC469657}" type="slidenum">
              <a:rPr lang="en-US" smtClean="0"/>
              <a:pPr/>
              <a:t>‹#›</a:t>
            </a:fld>
            <a:endParaRPr lang="en-US" dirty="0"/>
          </a:p>
        </p:txBody>
      </p:sp>
      <p:pic>
        <p:nvPicPr>
          <p:cNvPr id="8" name="Picture 7" descr="arrow.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25827" y="149495"/>
            <a:ext cx="304285" cy="608570"/>
          </a:xfrm>
          <a:prstGeom prst="rect">
            <a:avLst/>
          </a:prstGeom>
        </p:spPr>
      </p:pic>
      <p:pic>
        <p:nvPicPr>
          <p:cNvPr id="9" name="Picture 8" descr="CDS_Black-Green.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28424" y="212349"/>
            <a:ext cx="1312894" cy="641980"/>
          </a:xfrm>
          <a:prstGeom prst="rect">
            <a:avLst/>
          </a:prstGeom>
        </p:spPr>
      </p:pic>
      <p:sp>
        <p:nvSpPr>
          <p:cNvPr id="10" name="Rectangle 9">
            <a:extLst>
              <a:ext uri="{FF2B5EF4-FFF2-40B4-BE49-F238E27FC236}">
                <a16:creationId xmlns:a16="http://schemas.microsoft.com/office/drawing/2014/main" id="{E8AAB0BF-6A89-1A47-BE73-375CEF250F26}"/>
              </a:ext>
            </a:extLst>
          </p:cNvPr>
          <p:cNvSpPr/>
          <p:nvPr userDrawn="1"/>
        </p:nvSpPr>
        <p:spPr>
          <a:xfrm>
            <a:off x="7254908" y="130629"/>
            <a:ext cx="1748413" cy="8742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 picture containing clipart&#10;&#10;Description automatically generated">
            <a:extLst>
              <a:ext uri="{FF2B5EF4-FFF2-40B4-BE49-F238E27FC236}">
                <a16:creationId xmlns:a16="http://schemas.microsoft.com/office/drawing/2014/main" id="{3BAB6C44-7FCE-4749-931D-12F55260D449}"/>
              </a:ext>
            </a:extLst>
          </p:cNvPr>
          <p:cNvPicPr>
            <a:picLocks noChangeAspect="1"/>
          </p:cNvPicPr>
          <p:nvPr userDrawn="1"/>
        </p:nvPicPr>
        <p:blipFill>
          <a:blip r:embed="rId6"/>
          <a:stretch>
            <a:fillRect/>
          </a:stretch>
        </p:blipFill>
        <p:spPr>
          <a:xfrm>
            <a:off x="7328060" y="32996"/>
            <a:ext cx="1627960" cy="949643"/>
          </a:xfrm>
          <a:prstGeom prst="rect">
            <a:avLst/>
          </a:prstGeom>
        </p:spPr>
      </p:pic>
      <p:sp>
        <p:nvSpPr>
          <p:cNvPr id="12" name="Date Placeholder 3">
            <a:extLst>
              <a:ext uri="{FF2B5EF4-FFF2-40B4-BE49-F238E27FC236}">
                <a16:creationId xmlns:a16="http://schemas.microsoft.com/office/drawing/2014/main" id="{14F5BD56-AAF7-D44C-96C0-7343DC2858DD}"/>
              </a:ext>
            </a:extLst>
          </p:cNvPr>
          <p:cNvSpPr>
            <a:spLocks noGrp="1"/>
          </p:cNvSpPr>
          <p:nvPr>
            <p:ph type="dt" sz="half" idx="2"/>
          </p:nvPr>
        </p:nvSpPr>
        <p:spPr>
          <a:xfrm>
            <a:off x="847366" y="4813169"/>
            <a:ext cx="2133600" cy="205998"/>
          </a:xfrm>
          <a:prstGeom prst="rect">
            <a:avLst/>
          </a:prstGeom>
        </p:spPr>
        <p:txBody>
          <a:bodyPr vert="horz" lIns="0" tIns="0" rIns="0" bIns="0" rtlCol="0" anchor="t" anchorCtr="0"/>
          <a:lstStyle>
            <a:lvl1pPr algn="l">
              <a:defRPr sz="900">
                <a:solidFill>
                  <a:schemeClr val="bg1"/>
                </a:solidFill>
                <a:latin typeface="Arial"/>
                <a:cs typeface="Arial"/>
              </a:defRPr>
            </a:lvl1pPr>
          </a:lstStyle>
          <a:p>
            <a:r>
              <a:rPr lang="en-US" dirty="0"/>
              <a:t>I    Elo GPS</a:t>
            </a:r>
          </a:p>
        </p:txBody>
      </p:sp>
    </p:spTree>
    <p:extLst>
      <p:ext uri="{BB962C8B-B14F-4D97-AF65-F5344CB8AC3E}">
        <p14:creationId xmlns:p14="http://schemas.microsoft.com/office/powerpoint/2010/main" val="1766602720"/>
      </p:ext>
    </p:extLst>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457200" rtl="0" eaLnBrk="1" latinLnBrk="0" hangingPunct="1">
        <a:spcBef>
          <a:spcPct val="0"/>
        </a:spcBef>
        <a:buNone/>
        <a:defRPr sz="2400" kern="1200">
          <a:solidFill>
            <a:srgbClr val="323F48"/>
          </a:solidFill>
          <a:latin typeface="Arial"/>
          <a:ea typeface="+mj-ea"/>
          <a:cs typeface="Arial"/>
        </a:defRPr>
      </a:lvl1pPr>
    </p:titleStyle>
    <p:bodyStyle>
      <a:lvl1pPr marL="0" indent="0" algn="l" defTabSz="457200" rtl="0" eaLnBrk="1" latinLnBrk="0" hangingPunct="1">
        <a:spcBef>
          <a:spcPct val="20000"/>
        </a:spcBef>
        <a:buFont typeface="Arial"/>
        <a:buNone/>
        <a:defRPr sz="1800" kern="1200">
          <a:solidFill>
            <a:srgbClr val="323F48"/>
          </a:solidFill>
          <a:latin typeface="Arial"/>
          <a:ea typeface="+mn-ea"/>
          <a:cs typeface="Arial"/>
        </a:defRPr>
      </a:lvl1pPr>
      <a:lvl2pPr marL="458788" indent="-228600" algn="l" defTabSz="457200" rtl="0" eaLnBrk="1" latinLnBrk="0" hangingPunct="1">
        <a:spcBef>
          <a:spcPct val="20000"/>
        </a:spcBef>
        <a:buFont typeface="Arial"/>
        <a:buChar char="–"/>
        <a:defRPr sz="1400" kern="1200">
          <a:solidFill>
            <a:srgbClr val="323F48"/>
          </a:solidFill>
          <a:latin typeface="Arial"/>
          <a:ea typeface="+mn-ea"/>
          <a:cs typeface="Arial"/>
        </a:defRPr>
      </a:lvl2pPr>
      <a:lvl3pPr marL="688975" indent="-230188" algn="l" defTabSz="457200" rtl="0" eaLnBrk="1" latinLnBrk="0" hangingPunct="1">
        <a:spcBef>
          <a:spcPct val="20000"/>
        </a:spcBef>
        <a:buFont typeface="Arial"/>
        <a:buChar char="•"/>
        <a:defRPr sz="1200" kern="1200">
          <a:solidFill>
            <a:srgbClr val="323F4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 y="-407275"/>
            <a:ext cx="9176240" cy="5168059"/>
          </a:xfrm>
          <a:prstGeom prst="rect">
            <a:avLst/>
          </a:prstGeom>
        </p:spPr>
      </p:pic>
      <p:sp>
        <p:nvSpPr>
          <p:cNvPr id="5" name="Date Placeholder 4"/>
          <p:cNvSpPr>
            <a:spLocks noGrp="1"/>
          </p:cNvSpPr>
          <p:nvPr>
            <p:ph type="dt" sz="half" idx="2"/>
          </p:nvPr>
        </p:nvSpPr>
        <p:spPr/>
        <p:txBody>
          <a:bodyPr/>
          <a:lstStyle/>
          <a:p>
            <a:r>
              <a:rPr lang="en-US" dirty="0">
                <a:solidFill>
                  <a:prstClr val="white"/>
                </a:solidFill>
              </a:rPr>
              <a:t>I    Connected Dealer Services</a:t>
            </a:r>
          </a:p>
        </p:txBody>
      </p:sp>
      <p:sp>
        <p:nvSpPr>
          <p:cNvPr id="8" name="TextBox 7"/>
          <p:cNvSpPr txBox="1"/>
          <p:nvPr/>
        </p:nvSpPr>
        <p:spPr>
          <a:xfrm>
            <a:off x="1061050" y="1132218"/>
            <a:ext cx="6683315" cy="2462213"/>
          </a:xfrm>
          <a:prstGeom prst="rect">
            <a:avLst/>
          </a:prstGeom>
          <a:noFill/>
        </p:spPr>
        <p:txBody>
          <a:bodyPr wrap="square" rtlCol="0">
            <a:spAutoFit/>
          </a:bodyPr>
          <a:lstStyle/>
          <a:p>
            <a:pPr defTabSz="457189"/>
            <a:r>
              <a:rPr lang="en-US" sz="4200" dirty="0">
                <a:ln w="0"/>
                <a:solidFill>
                  <a:prstClr val="white"/>
                </a:solidFill>
                <a:effectLst>
                  <a:outerShdw blurRad="38100" dist="19050" dir="2700000" algn="tl" rotWithShape="0">
                    <a:prstClr val="black">
                      <a:alpha val="40000"/>
                    </a:prstClr>
                  </a:outerShdw>
                </a:effectLst>
                <a:latin typeface="Arial" charset="0"/>
                <a:ea typeface="Arial" charset="0"/>
                <a:cs typeface="Arial" charset="0"/>
              </a:rPr>
              <a:t>Lot Management </a:t>
            </a:r>
          </a:p>
          <a:p>
            <a:pPr defTabSz="457189"/>
            <a:r>
              <a:rPr lang="en-US" sz="4200" dirty="0">
                <a:ln w="0"/>
                <a:solidFill>
                  <a:prstClr val="white"/>
                </a:solidFill>
                <a:effectLst>
                  <a:outerShdw blurRad="38100" dist="19050" dir="2700000" algn="tl" rotWithShape="0">
                    <a:prstClr val="black">
                      <a:alpha val="40000"/>
                    </a:prstClr>
                  </a:outerShdw>
                </a:effectLst>
                <a:latin typeface="Arial" charset="0"/>
                <a:ea typeface="Arial" charset="0"/>
                <a:cs typeface="Arial" charset="0"/>
              </a:rPr>
              <a:t>Profit Center</a:t>
            </a:r>
          </a:p>
          <a:p>
            <a:pPr defTabSz="457189"/>
            <a:r>
              <a:rPr lang="en-US" sz="4200" dirty="0">
                <a:ln w="0"/>
                <a:solidFill>
                  <a:prstClr val="white"/>
                </a:solidFill>
                <a:effectLst>
                  <a:outerShdw blurRad="38100" dist="19050" dir="2700000" algn="tl" rotWithShape="0">
                    <a:prstClr val="black">
                      <a:alpha val="40000"/>
                    </a:prstClr>
                  </a:outerShdw>
                </a:effectLst>
                <a:latin typeface="Arial" charset="0"/>
                <a:ea typeface="Arial" charset="0"/>
                <a:cs typeface="Arial" charset="0"/>
              </a:rPr>
              <a:t>CAR RX Service Retention</a:t>
            </a:r>
          </a:p>
          <a:p>
            <a:pPr algn="ctr" defTabSz="457189"/>
            <a:r>
              <a:rPr lang="en-US" sz="2800" dirty="0">
                <a:ln w="0"/>
                <a:solidFill>
                  <a:prstClr val="white"/>
                </a:solidFill>
                <a:effectLst>
                  <a:outerShdw blurRad="38100" dist="19050" dir="2700000" algn="tl" rotWithShape="0">
                    <a:prstClr val="black">
                      <a:alpha val="40000"/>
                    </a:prstClr>
                  </a:outerShdw>
                </a:effectLst>
                <a:latin typeface="Arial" charset="0"/>
                <a:ea typeface="Arial" charset="0"/>
                <a:cs typeface="Arial" charset="0"/>
              </a:rPr>
              <a:t>550 DEALERS NATIONWIDE</a:t>
            </a:r>
          </a:p>
        </p:txBody>
      </p:sp>
    </p:spTree>
    <p:extLst>
      <p:ext uri="{BB962C8B-B14F-4D97-AF65-F5344CB8AC3E}">
        <p14:creationId xmlns:p14="http://schemas.microsoft.com/office/powerpoint/2010/main" val="57251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51" y="237874"/>
            <a:ext cx="6846956" cy="485804"/>
          </a:xfrm>
        </p:spPr>
        <p:txBody>
          <a:bodyPr/>
          <a:lstStyle/>
          <a:p>
            <a:r>
              <a:rPr lang="en-US" dirty="0"/>
              <a:t>Dealer Management and Profit Center</a:t>
            </a:r>
          </a:p>
        </p:txBody>
      </p:sp>
      <p:sp>
        <p:nvSpPr>
          <p:cNvPr id="3" name="Date Placeholder 2"/>
          <p:cNvSpPr>
            <a:spLocks noGrp="1"/>
          </p:cNvSpPr>
          <p:nvPr>
            <p:ph type="dt" sz="half" idx="2"/>
          </p:nvPr>
        </p:nvSpPr>
        <p:spPr/>
        <p:txBody>
          <a:bodyPr/>
          <a:lstStyle/>
          <a:p>
            <a:r>
              <a:rPr lang="en-US" dirty="0">
                <a:solidFill>
                  <a:prstClr val="white"/>
                </a:solidFill>
              </a:rPr>
              <a:t>I    Connected Dealer Services</a:t>
            </a:r>
          </a:p>
        </p:txBody>
      </p:sp>
      <p:sp>
        <p:nvSpPr>
          <p:cNvPr id="4" name="Slide Number Placeholder 3"/>
          <p:cNvSpPr>
            <a:spLocks noGrp="1"/>
          </p:cNvSpPr>
          <p:nvPr>
            <p:ph type="sldNum" sz="quarter" idx="4"/>
          </p:nvPr>
        </p:nvSpPr>
        <p:spPr/>
        <p:txBody>
          <a:bodyPr/>
          <a:lstStyle/>
          <a:p>
            <a:fld id="{8E497410-B0D3-EB4B-9B1E-CAD3FC469657}" type="slidenum">
              <a:rPr lang="en-US" smtClean="0"/>
              <a:pPr/>
              <a:t>2</a:t>
            </a:fld>
            <a:endParaRPr lang="en-US" dirty="0"/>
          </a:p>
        </p:txBody>
      </p:sp>
      <p:pic>
        <p:nvPicPr>
          <p:cNvPr id="6" name="Picture 5"/>
          <p:cNvPicPr>
            <a:picLocks noChangeAspect="1"/>
          </p:cNvPicPr>
          <p:nvPr/>
        </p:nvPicPr>
        <p:blipFill>
          <a:blip r:embed="rId3" cstate="print">
            <a:alphaModFix amt="14000"/>
            <a:extLst>
              <a:ext uri="{28A0092B-C50C-407E-A947-70E740481C1C}">
                <a14:useLocalDpi xmlns:a14="http://schemas.microsoft.com/office/drawing/2010/main" val="0"/>
              </a:ext>
            </a:extLst>
          </a:blip>
          <a:stretch>
            <a:fillRect/>
          </a:stretch>
        </p:blipFill>
        <p:spPr>
          <a:xfrm>
            <a:off x="2168918" y="3628890"/>
            <a:ext cx="5080000" cy="1100027"/>
          </a:xfrm>
          <a:prstGeom prst="rect">
            <a:avLst/>
          </a:prstGeom>
        </p:spPr>
      </p:pic>
      <p:sp>
        <p:nvSpPr>
          <p:cNvPr id="7" name="Text Placeholder 4"/>
          <p:cNvSpPr txBox="1">
            <a:spLocks/>
          </p:cNvSpPr>
          <p:nvPr/>
        </p:nvSpPr>
        <p:spPr>
          <a:xfrm>
            <a:off x="688574" y="916471"/>
            <a:ext cx="8040688" cy="3205162"/>
          </a:xfrm>
          <a:prstGeom prst="rect">
            <a:avLst/>
          </a:prstGeom>
        </p:spPr>
        <p:txBody>
          <a:bodyPr vert="horz" lIns="0" tIns="0" rIns="0" bIns="0"/>
          <a:lstStyle>
            <a:lvl1pPr marL="0" indent="0" algn="l" defTabSz="457200" rtl="0" eaLnBrk="1" latinLnBrk="0" hangingPunct="1">
              <a:spcBef>
                <a:spcPct val="20000"/>
              </a:spcBef>
              <a:buFont typeface="Arial"/>
              <a:buNone/>
              <a:defRPr sz="1800" kern="1200">
                <a:solidFill>
                  <a:srgbClr val="323F48"/>
                </a:solidFill>
                <a:latin typeface="Arial"/>
                <a:ea typeface="+mn-ea"/>
                <a:cs typeface="Arial"/>
              </a:defRPr>
            </a:lvl1pPr>
            <a:lvl2pPr marL="458788" indent="-228600" algn="l" defTabSz="457200" rtl="0" eaLnBrk="1" latinLnBrk="0" hangingPunct="1">
              <a:spcBef>
                <a:spcPct val="20000"/>
              </a:spcBef>
              <a:buFont typeface="Arial"/>
              <a:buChar char="–"/>
              <a:defRPr sz="1400" kern="1200">
                <a:solidFill>
                  <a:srgbClr val="323F48"/>
                </a:solidFill>
                <a:latin typeface="Arial"/>
                <a:ea typeface="+mn-ea"/>
                <a:cs typeface="Arial"/>
              </a:defRPr>
            </a:lvl2pPr>
            <a:lvl3pPr marL="688975" indent="-230188" algn="l" defTabSz="457200" rtl="0" eaLnBrk="1" latinLnBrk="0" hangingPunct="1">
              <a:spcBef>
                <a:spcPct val="20000"/>
              </a:spcBef>
              <a:buFont typeface="Arial"/>
              <a:buChar char="•"/>
              <a:defRPr sz="1200" kern="1200">
                <a:solidFill>
                  <a:srgbClr val="323F4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2000" b="1" dirty="0"/>
              <a:t>What It Is:</a:t>
            </a:r>
            <a:br>
              <a:rPr lang="en-US" sz="2000" b="1" dirty="0"/>
            </a:br>
            <a:r>
              <a:rPr lang="en-US" dirty="0"/>
              <a:t>Connected Dealer Services (CDS) is an advanced GPS cloud based Dealer Management and Profit system designed exclusively for Auto Dealers to protect their vehicle assets, manage inventory, reduce costs, improve staff and  operational efficiency, increase service retention and provide a significant  value added profit center at the point of sale. </a:t>
            </a:r>
          </a:p>
          <a:p>
            <a:pPr fontAlgn="base"/>
            <a:r>
              <a:rPr lang="en-US" dirty="0"/>
              <a:t> </a:t>
            </a:r>
          </a:p>
          <a:p>
            <a:pPr fontAlgn="base"/>
            <a:r>
              <a:rPr lang="en-US" dirty="0"/>
              <a:t>The system offers the latest GPS technology designed around the unique needs of new car dealerships to create a comprehensive system that enables faster, smarter and more streamlined operational decisions. </a:t>
            </a:r>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245888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412989D-EE4D-4724-8678-372EA6866D50}"/>
              </a:ext>
            </a:extLst>
          </p:cNvPr>
          <p:cNvSpPr/>
          <p:nvPr/>
        </p:nvSpPr>
        <p:spPr>
          <a:xfrm>
            <a:off x="0" y="1078846"/>
            <a:ext cx="9144000" cy="3619135"/>
          </a:xfrm>
          <a:prstGeom prst="rect">
            <a:avLst/>
          </a:prstGeom>
          <a:solidFill>
            <a:srgbClr val="323F48">
              <a:alpha val="9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88975" y="392555"/>
            <a:ext cx="6846956" cy="546274"/>
          </a:xfrm>
        </p:spPr>
        <p:txBody>
          <a:bodyPr/>
          <a:lstStyle/>
          <a:p>
            <a:r>
              <a:rPr lang="en-US" sz="2000" dirty="0"/>
              <a:t>IMPACT – Revenue / Profit</a:t>
            </a:r>
          </a:p>
        </p:txBody>
      </p:sp>
      <p:cxnSp>
        <p:nvCxnSpPr>
          <p:cNvPr id="9" name="Straight Connector 8"/>
          <p:cNvCxnSpPr/>
          <p:nvPr/>
        </p:nvCxnSpPr>
        <p:spPr>
          <a:xfrm flipV="1">
            <a:off x="688975" y="833829"/>
            <a:ext cx="6561903" cy="320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erson standing in front of a window&#10;&#10;Description automatically generated">
            <a:extLst>
              <a:ext uri="{FF2B5EF4-FFF2-40B4-BE49-F238E27FC236}">
                <a16:creationId xmlns:a16="http://schemas.microsoft.com/office/drawing/2014/main" id="{4FAEFF4B-309F-4D8C-BC53-F188736A10EA}"/>
              </a:ext>
            </a:extLst>
          </p:cNvPr>
          <p:cNvPicPr>
            <a:picLocks noChangeAspect="1"/>
          </p:cNvPicPr>
          <p:nvPr/>
        </p:nvPicPr>
        <p:blipFill rotWithShape="1">
          <a:blip r:embed="rId3"/>
          <a:srcRect r="3183"/>
          <a:stretch/>
        </p:blipFill>
        <p:spPr>
          <a:xfrm>
            <a:off x="829435" y="1706331"/>
            <a:ext cx="2133600" cy="1469169"/>
          </a:xfrm>
          <a:prstGeom prst="rect">
            <a:avLst/>
          </a:prstGeom>
        </p:spPr>
      </p:pic>
      <p:sp>
        <p:nvSpPr>
          <p:cNvPr id="10" name="TextBox 9">
            <a:extLst>
              <a:ext uri="{FF2B5EF4-FFF2-40B4-BE49-F238E27FC236}">
                <a16:creationId xmlns:a16="http://schemas.microsoft.com/office/drawing/2014/main" id="{C44B8E84-C707-4194-88AB-949C394B45FB}"/>
              </a:ext>
            </a:extLst>
          </p:cNvPr>
          <p:cNvSpPr txBox="1"/>
          <p:nvPr/>
        </p:nvSpPr>
        <p:spPr>
          <a:xfrm>
            <a:off x="838164" y="1435756"/>
            <a:ext cx="2133597" cy="461665"/>
          </a:xfrm>
          <a:prstGeom prst="rect">
            <a:avLst/>
          </a:prstGeom>
          <a:solidFill>
            <a:schemeClr val="bg1"/>
          </a:solidFill>
        </p:spPr>
        <p:txBody>
          <a:bodyPr wrap="square" rtlCol="0">
            <a:spAutoFit/>
          </a:bodyPr>
          <a:lstStyle/>
          <a:p>
            <a:r>
              <a:rPr lang="en-US" sz="1200" b="1" dirty="0"/>
              <a:t>Comprehensive Lot Management</a:t>
            </a:r>
          </a:p>
        </p:txBody>
      </p:sp>
      <p:sp>
        <p:nvSpPr>
          <p:cNvPr id="43" name="TextBox 42">
            <a:extLst>
              <a:ext uri="{FF2B5EF4-FFF2-40B4-BE49-F238E27FC236}">
                <a16:creationId xmlns:a16="http://schemas.microsoft.com/office/drawing/2014/main" id="{B1FB36F9-BB8F-4022-8F66-867B6BDC3BAC}"/>
              </a:ext>
            </a:extLst>
          </p:cNvPr>
          <p:cNvSpPr txBox="1"/>
          <p:nvPr/>
        </p:nvSpPr>
        <p:spPr>
          <a:xfrm>
            <a:off x="829435" y="3175500"/>
            <a:ext cx="2133600" cy="1720151"/>
          </a:xfrm>
          <a:prstGeom prst="rect">
            <a:avLst/>
          </a:prstGeom>
          <a:solidFill>
            <a:schemeClr val="bg1"/>
          </a:solidFill>
        </p:spPr>
        <p:txBody>
          <a:bodyPr wrap="square" rtlCol="0">
            <a:spAutoFit/>
          </a:bodyPr>
          <a:lstStyle/>
          <a:p>
            <a:pPr marL="285750" indent="-2857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Instant Vehicle location - All Staff</a:t>
            </a:r>
          </a:p>
          <a:p>
            <a:pPr marL="285750" indent="-2857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Eliminate dead battery-low fuel issues</a:t>
            </a:r>
          </a:p>
          <a:p>
            <a:pPr marL="285750" indent="-2857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Multiple Geo Fences protect lots afterhours</a:t>
            </a:r>
          </a:p>
        </p:txBody>
      </p:sp>
      <p:pic>
        <p:nvPicPr>
          <p:cNvPr id="1026" name="Picture 2" descr="See the source image">
            <a:extLst>
              <a:ext uri="{FF2B5EF4-FFF2-40B4-BE49-F238E27FC236}">
                <a16:creationId xmlns:a16="http://schemas.microsoft.com/office/drawing/2014/main" id="{29FCAB4D-C231-437B-AA66-163D630491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610" b="12902"/>
          <a:stretch/>
        </p:blipFill>
        <p:spPr bwMode="auto">
          <a:xfrm>
            <a:off x="3568729" y="1706331"/>
            <a:ext cx="2115668" cy="14691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3DB0AD-43FD-440A-A692-AF7E7E6C8E24}"/>
              </a:ext>
            </a:extLst>
          </p:cNvPr>
          <p:cNvSpPr txBox="1"/>
          <p:nvPr/>
        </p:nvSpPr>
        <p:spPr>
          <a:xfrm>
            <a:off x="3568727" y="1418676"/>
            <a:ext cx="2115669" cy="276999"/>
          </a:xfrm>
          <a:prstGeom prst="rect">
            <a:avLst/>
          </a:prstGeom>
          <a:solidFill>
            <a:schemeClr val="tx1"/>
          </a:solidFill>
        </p:spPr>
        <p:txBody>
          <a:bodyPr wrap="square" rtlCol="0">
            <a:spAutoFit/>
          </a:bodyPr>
          <a:lstStyle/>
          <a:p>
            <a:pPr algn="ctr"/>
            <a:r>
              <a:rPr lang="en-US" sz="1200" b="1" dirty="0">
                <a:solidFill>
                  <a:schemeClr val="bg1"/>
                </a:solidFill>
              </a:rPr>
              <a:t> NEW PROFIT CENTER</a:t>
            </a:r>
          </a:p>
        </p:txBody>
      </p:sp>
      <p:sp>
        <p:nvSpPr>
          <p:cNvPr id="12" name="TextBox 11">
            <a:extLst>
              <a:ext uri="{FF2B5EF4-FFF2-40B4-BE49-F238E27FC236}">
                <a16:creationId xmlns:a16="http://schemas.microsoft.com/office/drawing/2014/main" id="{6CBDFB2C-FB1C-4966-9707-43F00C413A41}"/>
              </a:ext>
            </a:extLst>
          </p:cNvPr>
          <p:cNvSpPr txBox="1"/>
          <p:nvPr/>
        </p:nvSpPr>
        <p:spPr>
          <a:xfrm>
            <a:off x="3569762" y="3175500"/>
            <a:ext cx="2114634" cy="1720151"/>
          </a:xfrm>
          <a:prstGeom prst="rect">
            <a:avLst/>
          </a:prstGeom>
          <a:solidFill>
            <a:schemeClr val="tx1"/>
          </a:solidFill>
        </p:spPr>
        <p:txBody>
          <a:bodyPr wrap="square" rtlCol="0">
            <a:spAutoFit/>
          </a:bodyPr>
          <a:lstStyle/>
          <a:p>
            <a:pPr marL="285750" indent="-285750">
              <a:lnSpc>
                <a:spcPct val="150000"/>
              </a:lnSpc>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Hard Add – Non Cancellable </a:t>
            </a:r>
          </a:p>
          <a:p>
            <a:pPr marL="285750" indent="-285750">
              <a:lnSpc>
                <a:spcPct val="150000"/>
              </a:lnSpc>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Hi Value, feature rich F&amp;I product</a:t>
            </a:r>
          </a:p>
          <a:p>
            <a:pPr marL="285750" indent="-285750">
              <a:lnSpc>
                <a:spcPct val="150000"/>
              </a:lnSpc>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Average Gross - $800+</a:t>
            </a:r>
          </a:p>
          <a:p>
            <a:pPr marL="285750" indent="-285750">
              <a:lnSpc>
                <a:spcPct val="150000"/>
              </a:lnSpc>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Now with CAR RX!</a:t>
            </a:r>
          </a:p>
        </p:txBody>
      </p:sp>
      <p:pic>
        <p:nvPicPr>
          <p:cNvPr id="6" name="Picture 5" descr="A picture containing indoor, building, luggage, airport&#10;&#10;Description automatically generated">
            <a:extLst>
              <a:ext uri="{FF2B5EF4-FFF2-40B4-BE49-F238E27FC236}">
                <a16:creationId xmlns:a16="http://schemas.microsoft.com/office/drawing/2014/main" id="{37C9A455-F262-4515-969B-FFBB641AD5EE}"/>
              </a:ext>
            </a:extLst>
          </p:cNvPr>
          <p:cNvPicPr>
            <a:picLocks noChangeAspect="1"/>
          </p:cNvPicPr>
          <p:nvPr/>
        </p:nvPicPr>
        <p:blipFill>
          <a:blip r:embed="rId5"/>
          <a:stretch>
            <a:fillRect/>
          </a:stretch>
        </p:blipFill>
        <p:spPr>
          <a:xfrm>
            <a:off x="6290262" y="1695675"/>
            <a:ext cx="2133597" cy="1524263"/>
          </a:xfrm>
          <a:prstGeom prst="rect">
            <a:avLst/>
          </a:prstGeom>
        </p:spPr>
      </p:pic>
      <p:sp>
        <p:nvSpPr>
          <p:cNvPr id="15" name="TextBox 14">
            <a:extLst>
              <a:ext uri="{FF2B5EF4-FFF2-40B4-BE49-F238E27FC236}">
                <a16:creationId xmlns:a16="http://schemas.microsoft.com/office/drawing/2014/main" id="{F12D967D-D7E7-4869-A8C3-9BC443CF4E5B}"/>
              </a:ext>
            </a:extLst>
          </p:cNvPr>
          <p:cNvSpPr txBox="1"/>
          <p:nvPr/>
        </p:nvSpPr>
        <p:spPr>
          <a:xfrm>
            <a:off x="6290262" y="1418676"/>
            <a:ext cx="2133599" cy="276999"/>
          </a:xfrm>
          <a:prstGeom prst="rect">
            <a:avLst/>
          </a:prstGeom>
          <a:solidFill>
            <a:schemeClr val="bg1"/>
          </a:solidFill>
        </p:spPr>
        <p:txBody>
          <a:bodyPr wrap="square" rtlCol="0">
            <a:spAutoFit/>
          </a:bodyPr>
          <a:lstStyle/>
          <a:p>
            <a:r>
              <a:rPr lang="en-US" sz="1200" b="1" dirty="0"/>
              <a:t>New CAR RX- Service retention</a:t>
            </a:r>
          </a:p>
        </p:txBody>
      </p:sp>
      <p:sp>
        <p:nvSpPr>
          <p:cNvPr id="16" name="TextBox 15">
            <a:extLst>
              <a:ext uri="{FF2B5EF4-FFF2-40B4-BE49-F238E27FC236}">
                <a16:creationId xmlns:a16="http://schemas.microsoft.com/office/drawing/2014/main" id="{CF0842A7-16DE-401A-B816-0A4548A29141}"/>
              </a:ext>
            </a:extLst>
          </p:cNvPr>
          <p:cNvSpPr txBox="1"/>
          <p:nvPr/>
        </p:nvSpPr>
        <p:spPr>
          <a:xfrm>
            <a:off x="6290262" y="3186156"/>
            <a:ext cx="2133600" cy="1720151"/>
          </a:xfrm>
          <a:prstGeom prst="rect">
            <a:avLst/>
          </a:prstGeom>
          <a:solidFill>
            <a:schemeClr val="bg1"/>
          </a:solidFill>
        </p:spPr>
        <p:txBody>
          <a:bodyPr wrap="square" rtlCol="0">
            <a:spAutoFit/>
          </a:bodyPr>
          <a:lstStyle/>
          <a:p>
            <a:pPr marL="285750" indent="-2857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CAR RX health maintenance </a:t>
            </a:r>
          </a:p>
          <a:p>
            <a:pPr marL="285750" indent="-285750">
              <a:lnSpc>
                <a:spcPct val="150000"/>
              </a:lnSpc>
              <a:buFont typeface="Arial" panose="020B0604020202020204" pitchFamily="34" charset="0"/>
              <a:buChar char="•"/>
            </a:pPr>
            <a:r>
              <a:rPr lang="en-US" sz="1200" b="1" dirty="0"/>
              <a:t>Service - Customer Retention Dealer Branded Passive Auto Marketing </a:t>
            </a:r>
            <a:endParaRPr lang="en-US" sz="12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9F12E89-304B-4D05-A64C-C95DACFD0163}"/>
              </a:ext>
            </a:extLst>
          </p:cNvPr>
          <p:cNvSpPr txBox="1"/>
          <p:nvPr/>
        </p:nvSpPr>
        <p:spPr>
          <a:xfrm rot="16200000">
            <a:off x="-365852" y="2920495"/>
            <a:ext cx="2100255" cy="307777"/>
          </a:xfrm>
          <a:prstGeom prst="rect">
            <a:avLst/>
          </a:prstGeom>
          <a:noFill/>
        </p:spPr>
        <p:txBody>
          <a:bodyPr wrap="none" rtlCol="0">
            <a:spAutoFit/>
          </a:bodyPr>
          <a:lstStyle/>
          <a:p>
            <a:r>
              <a:rPr lang="en-US" sz="1400" dirty="0">
                <a:solidFill>
                  <a:schemeClr val="bg1"/>
                </a:solidFill>
                <a:latin typeface="Arial Black" panose="020B0A04020102020204" pitchFamily="34" charset="0"/>
              </a:rPr>
              <a:t>PRE-VEHICLE SALE</a:t>
            </a:r>
          </a:p>
        </p:txBody>
      </p:sp>
      <p:sp>
        <p:nvSpPr>
          <p:cNvPr id="18" name="TextBox 17">
            <a:extLst>
              <a:ext uri="{FF2B5EF4-FFF2-40B4-BE49-F238E27FC236}">
                <a16:creationId xmlns:a16="http://schemas.microsoft.com/office/drawing/2014/main" id="{DBF37FE5-0452-4CB3-B2EC-0F099E905AED}"/>
              </a:ext>
            </a:extLst>
          </p:cNvPr>
          <p:cNvSpPr txBox="1"/>
          <p:nvPr/>
        </p:nvSpPr>
        <p:spPr>
          <a:xfrm rot="16200000">
            <a:off x="2563912" y="3100708"/>
            <a:ext cx="1779654" cy="307777"/>
          </a:xfrm>
          <a:prstGeom prst="rect">
            <a:avLst/>
          </a:prstGeom>
          <a:noFill/>
        </p:spPr>
        <p:txBody>
          <a:bodyPr wrap="none" rtlCol="0">
            <a:spAutoFit/>
          </a:bodyPr>
          <a:lstStyle/>
          <a:p>
            <a:r>
              <a:rPr lang="en-US" sz="1400" dirty="0">
                <a:solidFill>
                  <a:schemeClr val="bg1"/>
                </a:solidFill>
                <a:latin typeface="Arial Black" panose="020B0A04020102020204" pitchFamily="34" charset="0"/>
              </a:rPr>
              <a:t>POINT OF  SALE</a:t>
            </a:r>
          </a:p>
        </p:txBody>
      </p:sp>
      <p:sp>
        <p:nvSpPr>
          <p:cNvPr id="19" name="TextBox 18">
            <a:extLst>
              <a:ext uri="{FF2B5EF4-FFF2-40B4-BE49-F238E27FC236}">
                <a16:creationId xmlns:a16="http://schemas.microsoft.com/office/drawing/2014/main" id="{D8127C8B-0933-44C9-A6A1-B97EE603E0FD}"/>
              </a:ext>
            </a:extLst>
          </p:cNvPr>
          <p:cNvSpPr txBox="1"/>
          <p:nvPr/>
        </p:nvSpPr>
        <p:spPr>
          <a:xfrm rot="16200000">
            <a:off x="5059467" y="2853939"/>
            <a:ext cx="2227533" cy="307777"/>
          </a:xfrm>
          <a:prstGeom prst="rect">
            <a:avLst/>
          </a:prstGeom>
          <a:noFill/>
        </p:spPr>
        <p:txBody>
          <a:bodyPr wrap="none" rtlCol="0">
            <a:spAutoFit/>
          </a:bodyPr>
          <a:lstStyle/>
          <a:p>
            <a:r>
              <a:rPr lang="en-US" sz="1400" dirty="0">
                <a:solidFill>
                  <a:schemeClr val="bg1"/>
                </a:solidFill>
                <a:latin typeface="Arial Black" panose="020B0A04020102020204" pitchFamily="34" charset="0"/>
              </a:rPr>
              <a:t>POST-VEHICLE SALE</a:t>
            </a:r>
          </a:p>
        </p:txBody>
      </p:sp>
      <p:pic>
        <p:nvPicPr>
          <p:cNvPr id="20" name="Picture 19">
            <a:extLst>
              <a:ext uri="{FF2B5EF4-FFF2-40B4-BE49-F238E27FC236}">
                <a16:creationId xmlns:a16="http://schemas.microsoft.com/office/drawing/2014/main" id="{25C232F7-DF7A-E419-2E57-26611C414F3D}"/>
              </a:ext>
            </a:extLst>
          </p:cNvPr>
          <p:cNvPicPr>
            <a:picLocks noChangeAspect="1"/>
          </p:cNvPicPr>
          <p:nvPr/>
        </p:nvPicPr>
        <p:blipFill rotWithShape="1">
          <a:blip r:embed="rId6">
            <a:clrChange>
              <a:clrFrom>
                <a:srgbClr val="FFFFFF"/>
              </a:clrFrom>
              <a:clrTo>
                <a:srgbClr val="FFFFFF">
                  <a:alpha val="0"/>
                </a:srgbClr>
              </a:clrTo>
            </a:clrChange>
          </a:blip>
          <a:srcRect l="39465" t="31434" r="41541" b="60741"/>
          <a:stretch/>
        </p:blipFill>
        <p:spPr>
          <a:xfrm>
            <a:off x="7360255" y="2926862"/>
            <a:ext cx="905237" cy="248638"/>
          </a:xfrm>
          <a:prstGeom prst="rect">
            <a:avLst/>
          </a:prstGeom>
        </p:spPr>
      </p:pic>
    </p:spTree>
    <p:extLst>
      <p:ext uri="{BB962C8B-B14F-4D97-AF65-F5344CB8AC3E}">
        <p14:creationId xmlns:p14="http://schemas.microsoft.com/office/powerpoint/2010/main" val="80084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392555"/>
            <a:ext cx="6846956" cy="546274"/>
          </a:xfrm>
        </p:spPr>
        <p:txBody>
          <a:bodyPr/>
          <a:lstStyle/>
          <a:p>
            <a:r>
              <a:rPr lang="en-US" sz="2000" dirty="0"/>
              <a:t>IMPACT - Lifecycle Management Solutions</a:t>
            </a:r>
          </a:p>
        </p:txBody>
      </p:sp>
      <p:sp>
        <p:nvSpPr>
          <p:cNvPr id="4" name="Slide Number Placeholder 3"/>
          <p:cNvSpPr>
            <a:spLocks noGrp="1"/>
          </p:cNvSpPr>
          <p:nvPr>
            <p:ph type="sldNum" sz="quarter" idx="4"/>
          </p:nvPr>
        </p:nvSpPr>
        <p:spPr/>
        <p:txBody>
          <a:bodyPr/>
          <a:lstStyle/>
          <a:p>
            <a:fld id="{8E497410-B0D3-EB4B-9B1E-CAD3FC469657}" type="slidenum">
              <a:rPr lang="en-US" smtClean="0"/>
              <a:pPr/>
              <a:t>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2723" y="1380960"/>
            <a:ext cx="7254204" cy="2672353"/>
          </a:xfrm>
          <a:prstGeom prst="rect">
            <a:avLst/>
          </a:prstGeom>
        </p:spPr>
      </p:pic>
      <p:cxnSp>
        <p:nvCxnSpPr>
          <p:cNvPr id="9" name="Straight Connector 8"/>
          <p:cNvCxnSpPr/>
          <p:nvPr/>
        </p:nvCxnSpPr>
        <p:spPr>
          <a:xfrm flipV="1">
            <a:off x="688975" y="833829"/>
            <a:ext cx="6561903" cy="320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7365" y="3893780"/>
            <a:ext cx="2466355" cy="1015663"/>
          </a:xfrm>
          <a:prstGeom prst="rect">
            <a:avLst/>
          </a:prstGeom>
          <a:noFill/>
        </p:spPr>
        <p:txBody>
          <a:bodyPr wrap="square" rtlCol="0">
            <a:spAutoFit/>
          </a:bodyPr>
          <a:lstStyle/>
          <a:p>
            <a:r>
              <a:rPr lang="en-US" sz="1200" dirty="0">
                <a:latin typeface="Arial" charset="0"/>
                <a:ea typeface="Arial" charset="0"/>
                <a:cs typeface="Arial" charset="0"/>
              </a:rPr>
              <a:t>Improves Inventory Management Processes from Intake to Service, through Sales and Finance and Protects Inventory - SVR</a:t>
            </a:r>
          </a:p>
          <a:p>
            <a:endParaRPr lang="en-US" sz="1200" dirty="0"/>
          </a:p>
        </p:txBody>
      </p:sp>
      <p:sp>
        <p:nvSpPr>
          <p:cNvPr id="20" name="TextBox 19"/>
          <p:cNvSpPr txBox="1"/>
          <p:nvPr/>
        </p:nvSpPr>
        <p:spPr>
          <a:xfrm>
            <a:off x="847366" y="1175111"/>
            <a:ext cx="2432724" cy="276999"/>
          </a:xfrm>
          <a:prstGeom prst="rect">
            <a:avLst/>
          </a:prstGeom>
          <a:noFill/>
        </p:spPr>
        <p:txBody>
          <a:bodyPr wrap="square" rtlCol="0">
            <a:spAutoFit/>
          </a:bodyPr>
          <a:lstStyle/>
          <a:p>
            <a:r>
              <a:rPr lang="en-US" sz="1200" dirty="0">
                <a:latin typeface="Arial" charset="0"/>
                <a:ea typeface="Arial" charset="0"/>
                <a:cs typeface="Arial" charset="0"/>
              </a:rPr>
              <a:t>Adds Profit to Every Vehicle  </a:t>
            </a:r>
            <a:endParaRPr lang="en-US" sz="1200" dirty="0"/>
          </a:p>
        </p:txBody>
      </p:sp>
      <p:sp>
        <p:nvSpPr>
          <p:cNvPr id="22" name="TextBox 21"/>
          <p:cNvSpPr txBox="1"/>
          <p:nvPr/>
        </p:nvSpPr>
        <p:spPr>
          <a:xfrm>
            <a:off x="6533402" y="3910366"/>
            <a:ext cx="2393484" cy="461665"/>
          </a:xfrm>
          <a:prstGeom prst="rect">
            <a:avLst/>
          </a:prstGeom>
          <a:noFill/>
        </p:spPr>
        <p:txBody>
          <a:bodyPr wrap="square" rtlCol="0">
            <a:spAutoFit/>
          </a:bodyPr>
          <a:lstStyle/>
          <a:p>
            <a:r>
              <a:rPr lang="en-US" sz="1200" dirty="0">
                <a:latin typeface="Arial" charset="0"/>
                <a:ea typeface="Arial" charset="0"/>
                <a:cs typeface="Arial" charset="0"/>
              </a:rPr>
              <a:t>Increases Service Retention, $$ per R.O.</a:t>
            </a:r>
            <a:endParaRPr lang="en-US" sz="1200" dirty="0"/>
          </a:p>
        </p:txBody>
      </p:sp>
      <p:sp>
        <p:nvSpPr>
          <p:cNvPr id="24" name="TextBox 23"/>
          <p:cNvSpPr txBox="1"/>
          <p:nvPr/>
        </p:nvSpPr>
        <p:spPr>
          <a:xfrm>
            <a:off x="6553287" y="1007652"/>
            <a:ext cx="2185731" cy="830997"/>
          </a:xfrm>
          <a:prstGeom prst="rect">
            <a:avLst/>
          </a:prstGeom>
          <a:noFill/>
        </p:spPr>
        <p:txBody>
          <a:bodyPr wrap="square" rtlCol="0">
            <a:spAutoFit/>
          </a:bodyPr>
          <a:lstStyle/>
          <a:p>
            <a:r>
              <a:rPr lang="en-US" sz="1200" dirty="0">
                <a:latin typeface="Arial" charset="0"/>
                <a:ea typeface="Arial" charset="0"/>
                <a:cs typeface="Arial" charset="0"/>
              </a:rPr>
              <a:t>Communication / Relationship Platform – Own the relationship with your customer</a:t>
            </a:r>
            <a:endParaRPr lang="en-US" sz="1200" dirty="0"/>
          </a:p>
        </p:txBody>
      </p:sp>
      <p:grpSp>
        <p:nvGrpSpPr>
          <p:cNvPr id="31" name="Group 30"/>
          <p:cNvGrpSpPr/>
          <p:nvPr/>
        </p:nvGrpSpPr>
        <p:grpSpPr>
          <a:xfrm>
            <a:off x="541350" y="1149969"/>
            <a:ext cx="307791" cy="302141"/>
            <a:chOff x="541350" y="1149969"/>
            <a:chExt cx="307791" cy="302141"/>
          </a:xfrm>
        </p:grpSpPr>
        <p:sp>
          <p:nvSpPr>
            <p:cNvPr id="27" name="Oval 26"/>
            <p:cNvSpPr/>
            <p:nvPr/>
          </p:nvSpPr>
          <p:spPr>
            <a:xfrm>
              <a:off x="541350" y="1149969"/>
              <a:ext cx="307791" cy="302141"/>
            </a:xfrm>
            <a:prstGeom prst="ellipse">
              <a:avLst/>
            </a:prstGeom>
            <a:noFill/>
            <a:ln w="9525">
              <a:solidFill>
                <a:srgbClr val="7FA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75046" y="1168242"/>
              <a:ext cx="268022" cy="261610"/>
            </a:xfrm>
            <a:prstGeom prst="rect">
              <a:avLst/>
            </a:prstGeom>
            <a:noFill/>
            <a:ln>
              <a:noFill/>
            </a:ln>
          </p:spPr>
          <p:txBody>
            <a:bodyPr wrap="none" rtlCol="0">
              <a:spAutoFit/>
            </a:bodyPr>
            <a:lstStyle/>
            <a:p>
              <a:r>
                <a:rPr lang="en-US" sz="1100" dirty="0">
                  <a:solidFill>
                    <a:srgbClr val="7FAF3A"/>
                  </a:solidFill>
                  <a:latin typeface="Arial" charset="0"/>
                  <a:ea typeface="Arial" charset="0"/>
                  <a:cs typeface="Arial" charset="0"/>
                </a:rPr>
                <a:t>1</a:t>
              </a:r>
            </a:p>
          </p:txBody>
        </p:sp>
      </p:grpSp>
      <p:grpSp>
        <p:nvGrpSpPr>
          <p:cNvPr id="32" name="Group 31"/>
          <p:cNvGrpSpPr/>
          <p:nvPr/>
        </p:nvGrpSpPr>
        <p:grpSpPr>
          <a:xfrm>
            <a:off x="6217873" y="1127711"/>
            <a:ext cx="307791" cy="302141"/>
            <a:chOff x="541350" y="1149969"/>
            <a:chExt cx="307791" cy="302141"/>
          </a:xfrm>
        </p:grpSpPr>
        <p:sp>
          <p:nvSpPr>
            <p:cNvPr id="33" name="Oval 32"/>
            <p:cNvSpPr/>
            <p:nvPr/>
          </p:nvSpPr>
          <p:spPr>
            <a:xfrm>
              <a:off x="541350" y="1149969"/>
              <a:ext cx="307791" cy="302141"/>
            </a:xfrm>
            <a:prstGeom prst="ellipse">
              <a:avLst/>
            </a:prstGeom>
            <a:noFill/>
            <a:ln w="9525">
              <a:solidFill>
                <a:srgbClr val="7FA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75046" y="1168242"/>
              <a:ext cx="268022" cy="261610"/>
            </a:xfrm>
            <a:prstGeom prst="rect">
              <a:avLst/>
            </a:prstGeom>
            <a:noFill/>
            <a:ln>
              <a:noFill/>
            </a:ln>
          </p:spPr>
          <p:txBody>
            <a:bodyPr wrap="none" rtlCol="0">
              <a:spAutoFit/>
            </a:bodyPr>
            <a:lstStyle/>
            <a:p>
              <a:r>
                <a:rPr lang="en-US" sz="1100" dirty="0">
                  <a:solidFill>
                    <a:srgbClr val="7FAF3A"/>
                  </a:solidFill>
                  <a:latin typeface="Arial" charset="0"/>
                  <a:ea typeface="Arial" charset="0"/>
                  <a:cs typeface="Arial" charset="0"/>
                </a:rPr>
                <a:t>2</a:t>
              </a:r>
            </a:p>
          </p:txBody>
        </p:sp>
      </p:grpSp>
      <p:grpSp>
        <p:nvGrpSpPr>
          <p:cNvPr id="35" name="Group 34"/>
          <p:cNvGrpSpPr/>
          <p:nvPr/>
        </p:nvGrpSpPr>
        <p:grpSpPr>
          <a:xfrm>
            <a:off x="561099" y="3910366"/>
            <a:ext cx="307791" cy="302141"/>
            <a:chOff x="541350" y="1149969"/>
            <a:chExt cx="307791" cy="302141"/>
          </a:xfrm>
        </p:grpSpPr>
        <p:sp>
          <p:nvSpPr>
            <p:cNvPr id="36" name="Oval 35"/>
            <p:cNvSpPr/>
            <p:nvPr/>
          </p:nvSpPr>
          <p:spPr>
            <a:xfrm>
              <a:off x="541350" y="1149969"/>
              <a:ext cx="307791" cy="302141"/>
            </a:xfrm>
            <a:prstGeom prst="ellipse">
              <a:avLst/>
            </a:prstGeom>
            <a:noFill/>
            <a:ln w="9525">
              <a:solidFill>
                <a:srgbClr val="7FA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75046" y="1168242"/>
              <a:ext cx="268022" cy="261610"/>
            </a:xfrm>
            <a:prstGeom prst="rect">
              <a:avLst/>
            </a:prstGeom>
            <a:noFill/>
            <a:ln>
              <a:noFill/>
            </a:ln>
          </p:spPr>
          <p:txBody>
            <a:bodyPr wrap="none" rtlCol="0">
              <a:spAutoFit/>
            </a:bodyPr>
            <a:lstStyle/>
            <a:p>
              <a:r>
                <a:rPr lang="en-US" sz="1100" dirty="0">
                  <a:solidFill>
                    <a:srgbClr val="7FAF3A"/>
                  </a:solidFill>
                  <a:latin typeface="Arial" charset="0"/>
                  <a:ea typeface="Arial" charset="0"/>
                  <a:cs typeface="Arial" charset="0"/>
                </a:rPr>
                <a:t>3</a:t>
              </a:r>
            </a:p>
          </p:txBody>
        </p:sp>
      </p:grpSp>
      <p:grpSp>
        <p:nvGrpSpPr>
          <p:cNvPr id="38" name="Group 37"/>
          <p:cNvGrpSpPr/>
          <p:nvPr/>
        </p:nvGrpSpPr>
        <p:grpSpPr>
          <a:xfrm>
            <a:off x="6231684" y="3910366"/>
            <a:ext cx="307791" cy="302141"/>
            <a:chOff x="541350" y="1149969"/>
            <a:chExt cx="307791" cy="302141"/>
          </a:xfrm>
        </p:grpSpPr>
        <p:sp>
          <p:nvSpPr>
            <p:cNvPr id="39" name="Oval 38"/>
            <p:cNvSpPr/>
            <p:nvPr/>
          </p:nvSpPr>
          <p:spPr>
            <a:xfrm>
              <a:off x="541350" y="1149969"/>
              <a:ext cx="307791" cy="302141"/>
            </a:xfrm>
            <a:prstGeom prst="ellipse">
              <a:avLst/>
            </a:prstGeom>
            <a:noFill/>
            <a:ln w="9525">
              <a:solidFill>
                <a:srgbClr val="7FA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5046" y="1168242"/>
              <a:ext cx="268022" cy="261610"/>
            </a:xfrm>
            <a:prstGeom prst="rect">
              <a:avLst/>
            </a:prstGeom>
            <a:noFill/>
            <a:ln>
              <a:noFill/>
            </a:ln>
          </p:spPr>
          <p:txBody>
            <a:bodyPr wrap="none" rtlCol="0">
              <a:spAutoFit/>
            </a:bodyPr>
            <a:lstStyle/>
            <a:p>
              <a:r>
                <a:rPr lang="en-US" sz="1100" dirty="0">
                  <a:solidFill>
                    <a:srgbClr val="7FAF3A"/>
                  </a:solidFill>
                  <a:latin typeface="Arial" charset="0"/>
                  <a:ea typeface="Arial" charset="0"/>
                  <a:cs typeface="Arial" charset="0"/>
                </a:rPr>
                <a:t>4</a:t>
              </a:r>
            </a:p>
          </p:txBody>
        </p:sp>
      </p:grpSp>
      <p:grpSp>
        <p:nvGrpSpPr>
          <p:cNvPr id="45" name="Group 44"/>
          <p:cNvGrpSpPr/>
          <p:nvPr/>
        </p:nvGrpSpPr>
        <p:grpSpPr>
          <a:xfrm>
            <a:off x="1513490" y="1473282"/>
            <a:ext cx="392792" cy="584118"/>
            <a:chOff x="1284889" y="1473282"/>
            <a:chExt cx="621394" cy="584118"/>
          </a:xfrm>
        </p:grpSpPr>
        <p:cxnSp>
          <p:nvCxnSpPr>
            <p:cNvPr id="42" name="Straight Connector 41"/>
            <p:cNvCxnSpPr/>
            <p:nvPr/>
          </p:nvCxnSpPr>
          <p:spPr>
            <a:xfrm flipH="1">
              <a:off x="1284889" y="2049517"/>
              <a:ext cx="621394" cy="7883"/>
            </a:xfrm>
            <a:prstGeom prst="line">
              <a:avLst/>
            </a:prstGeom>
            <a:ln w="9525">
              <a:solidFill>
                <a:srgbClr val="7FAF3A"/>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1284890" y="1473282"/>
              <a:ext cx="0" cy="574121"/>
            </a:xfrm>
            <a:prstGeom prst="line">
              <a:avLst/>
            </a:prstGeom>
            <a:ln w="6350">
              <a:solidFill>
                <a:srgbClr val="7FAF3A"/>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6731876" y="1661868"/>
            <a:ext cx="804055" cy="385536"/>
            <a:chOff x="6731876" y="1760342"/>
            <a:chExt cx="804055" cy="287061"/>
          </a:xfrm>
        </p:grpSpPr>
        <p:cxnSp>
          <p:nvCxnSpPr>
            <p:cNvPr id="47" name="Straight Connector 46"/>
            <p:cNvCxnSpPr/>
            <p:nvPr/>
          </p:nvCxnSpPr>
          <p:spPr>
            <a:xfrm>
              <a:off x="6731876" y="2047403"/>
              <a:ext cx="804055" cy="0"/>
            </a:xfrm>
            <a:prstGeom prst="line">
              <a:avLst/>
            </a:prstGeom>
            <a:ln w="9525">
              <a:solidFill>
                <a:srgbClr val="7FAF3A"/>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535931" y="1760342"/>
              <a:ext cx="0" cy="287061"/>
            </a:xfrm>
            <a:prstGeom prst="line">
              <a:avLst/>
            </a:prstGeom>
            <a:ln w="9525">
              <a:solidFill>
                <a:srgbClr val="7FAF3A"/>
              </a:solidFill>
            </a:ln>
            <a:effectLst/>
          </p:spPr>
          <p:style>
            <a:lnRef idx="2">
              <a:schemeClr val="accent1"/>
            </a:lnRef>
            <a:fillRef idx="0">
              <a:schemeClr val="accent1"/>
            </a:fillRef>
            <a:effectRef idx="1">
              <a:schemeClr val="accent1"/>
            </a:effectRef>
            <a:fontRef idx="minor">
              <a:schemeClr val="tx1"/>
            </a:fontRef>
          </p:style>
        </p:cxnSp>
      </p:grpSp>
      <p:cxnSp>
        <p:nvCxnSpPr>
          <p:cNvPr id="53" name="Straight Connector 52"/>
          <p:cNvCxnSpPr/>
          <p:nvPr/>
        </p:nvCxnSpPr>
        <p:spPr>
          <a:xfrm>
            <a:off x="7250878" y="3484179"/>
            <a:ext cx="0" cy="444460"/>
          </a:xfrm>
          <a:prstGeom prst="line">
            <a:avLst/>
          </a:prstGeom>
          <a:ln w="6350">
            <a:solidFill>
              <a:srgbClr val="7FAF3A"/>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513490" y="3538796"/>
            <a:ext cx="0" cy="305908"/>
          </a:xfrm>
          <a:prstGeom prst="line">
            <a:avLst/>
          </a:prstGeom>
          <a:ln w="6350">
            <a:solidFill>
              <a:srgbClr val="7FAF3A"/>
            </a:solidFill>
          </a:ln>
          <a:effectLst/>
        </p:spPr>
        <p:style>
          <a:lnRef idx="2">
            <a:schemeClr val="accent1"/>
          </a:lnRef>
          <a:fillRef idx="0">
            <a:schemeClr val="accent1"/>
          </a:fillRef>
          <a:effectRef idx="1">
            <a:schemeClr val="accent1"/>
          </a:effectRef>
          <a:fontRef idx="minor">
            <a:schemeClr val="tx1"/>
          </a:fontRef>
        </p:style>
      </p:cxnSp>
      <p:sp>
        <p:nvSpPr>
          <p:cNvPr id="41" name="Date Placeholder 3">
            <a:extLst>
              <a:ext uri="{FF2B5EF4-FFF2-40B4-BE49-F238E27FC236}">
                <a16:creationId xmlns:a16="http://schemas.microsoft.com/office/drawing/2014/main" id="{5DCCA928-0D9B-414A-93EA-642BE862C7F5}"/>
              </a:ext>
            </a:extLst>
          </p:cNvPr>
          <p:cNvSpPr>
            <a:spLocks noGrp="1"/>
          </p:cNvSpPr>
          <p:nvPr>
            <p:ph type="dt" sz="half" idx="2"/>
          </p:nvPr>
        </p:nvSpPr>
        <p:spPr>
          <a:xfrm>
            <a:off x="847366" y="4813169"/>
            <a:ext cx="2133600" cy="205998"/>
          </a:xfrm>
          <a:prstGeom prst="rect">
            <a:avLst/>
          </a:prstGeom>
        </p:spPr>
        <p:txBody>
          <a:bodyPr vert="horz" lIns="0" tIns="0" rIns="0" bIns="0" rtlCol="0" anchor="t" anchorCtr="0"/>
          <a:lstStyle>
            <a:lvl1pPr algn="l">
              <a:defRPr sz="900">
                <a:solidFill>
                  <a:schemeClr val="bg1"/>
                </a:solidFill>
                <a:latin typeface="Arial"/>
                <a:cs typeface="Arial"/>
              </a:defRPr>
            </a:lvl1pPr>
          </a:lstStyle>
          <a:p>
            <a:r>
              <a:rPr lang="en-US" dirty="0"/>
              <a:t>I    Elo GPS</a:t>
            </a:r>
          </a:p>
        </p:txBody>
      </p:sp>
    </p:spTree>
    <p:extLst>
      <p:ext uri="{BB962C8B-B14F-4D97-AF65-F5344CB8AC3E}">
        <p14:creationId xmlns:p14="http://schemas.microsoft.com/office/powerpoint/2010/main" val="122977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573" y="326996"/>
            <a:ext cx="6846956" cy="309483"/>
          </a:xfrm>
        </p:spPr>
        <p:txBody>
          <a:bodyPr/>
          <a:lstStyle/>
          <a:p>
            <a:r>
              <a:rPr lang="en-US" dirty="0"/>
              <a:t>It’s a Win-Win!</a:t>
            </a:r>
          </a:p>
        </p:txBody>
      </p:sp>
      <p:sp>
        <p:nvSpPr>
          <p:cNvPr id="4" name="Slide Number Placeholder 3"/>
          <p:cNvSpPr>
            <a:spLocks noGrp="1"/>
          </p:cNvSpPr>
          <p:nvPr>
            <p:ph type="sldNum" sz="quarter" idx="4"/>
          </p:nvPr>
        </p:nvSpPr>
        <p:spPr/>
        <p:txBody>
          <a:bodyPr/>
          <a:lstStyle/>
          <a:p>
            <a:fld id="{8E497410-B0D3-EB4B-9B1E-CAD3FC469657}" type="slidenum">
              <a:rPr lang="en-US" smtClean="0"/>
              <a:pPr/>
              <a:t>5</a:t>
            </a:fld>
            <a:endParaRPr lang="en-US" dirty="0"/>
          </a:p>
        </p:txBody>
      </p:sp>
      <p:graphicFrame>
        <p:nvGraphicFramePr>
          <p:cNvPr id="7" name="Table 6"/>
          <p:cNvGraphicFramePr>
            <a:graphicFrameLocks noGrp="1"/>
          </p:cNvGraphicFramePr>
          <p:nvPr/>
        </p:nvGraphicFramePr>
        <p:xfrm>
          <a:off x="182410" y="1584028"/>
          <a:ext cx="3673153" cy="2621280"/>
        </p:xfrm>
        <a:graphic>
          <a:graphicData uri="http://schemas.openxmlformats.org/drawingml/2006/table">
            <a:tbl>
              <a:tblPr firstRow="1" bandRow="1">
                <a:tableStyleId>{2D5ABB26-0587-4C30-8999-92F81FD0307C}</a:tableStyleId>
              </a:tblPr>
              <a:tblGrid>
                <a:gridCol w="336249">
                  <a:extLst>
                    <a:ext uri="{9D8B030D-6E8A-4147-A177-3AD203B41FA5}">
                      <a16:colId xmlns:a16="http://schemas.microsoft.com/office/drawing/2014/main" val="20000"/>
                    </a:ext>
                  </a:extLst>
                </a:gridCol>
                <a:gridCol w="3336904">
                  <a:extLst>
                    <a:ext uri="{9D8B030D-6E8A-4147-A177-3AD203B41FA5}">
                      <a16:colId xmlns:a16="http://schemas.microsoft.com/office/drawing/2014/main" val="20001"/>
                    </a:ext>
                  </a:extLst>
                </a:gridCol>
              </a:tblGrid>
              <a:tr h="300854">
                <a:tc>
                  <a:txBody>
                    <a:bodyPr/>
                    <a:lstStyle/>
                    <a:p>
                      <a:r>
                        <a:rPr lang="en-US" dirty="0">
                          <a:solidFill>
                            <a:srgbClr val="92D050"/>
                          </a:solidFill>
                        </a:rPr>
                        <a:t>✓</a:t>
                      </a:r>
                    </a:p>
                  </a:txBody>
                  <a:tcPr>
                    <a:solidFill>
                      <a:schemeClr val="bg1">
                        <a:lumMod val="95000"/>
                      </a:schemeClr>
                    </a:solidFill>
                  </a:tcPr>
                </a:tc>
                <a:tc>
                  <a:txBody>
                    <a:bodyPr/>
                    <a:lstStyle/>
                    <a:p>
                      <a:r>
                        <a:rPr lang="en-US" sz="1100" dirty="0">
                          <a:solidFill>
                            <a:srgbClr val="323F48"/>
                          </a:solidFill>
                          <a:latin typeface="Arial" charset="0"/>
                          <a:ea typeface="Arial" charset="0"/>
                          <a:cs typeface="Arial" charset="0"/>
                        </a:rPr>
                        <a:t>F&amp;I Profit Center</a:t>
                      </a:r>
                    </a:p>
                  </a:txBody>
                  <a:tcPr anchor="ctr">
                    <a:solidFill>
                      <a:schemeClr val="bg1">
                        <a:lumMod val="95000"/>
                      </a:schemeClr>
                    </a:solidFill>
                  </a:tcPr>
                </a:tc>
                <a:extLst>
                  <a:ext uri="{0D108BD9-81ED-4DB2-BD59-A6C34878D82A}">
                    <a16:rowId xmlns:a16="http://schemas.microsoft.com/office/drawing/2014/main" val="10000"/>
                  </a:ext>
                </a:extLst>
              </a:tr>
              <a:tr h="300854">
                <a:tc>
                  <a:txBody>
                    <a:bodyPr/>
                    <a:lstStyle/>
                    <a:p>
                      <a:r>
                        <a:rPr lang="en-US" dirty="0">
                          <a:solidFill>
                            <a:srgbClr val="92D050"/>
                          </a:solidFill>
                        </a:rPr>
                        <a:t>✓</a:t>
                      </a:r>
                    </a:p>
                  </a:txBody>
                  <a:tcPr>
                    <a:solidFill>
                      <a:schemeClr val="bg1"/>
                    </a:solidFill>
                  </a:tcPr>
                </a:tc>
                <a:tc>
                  <a:txBody>
                    <a:bodyPr/>
                    <a:lstStyle/>
                    <a:p>
                      <a:r>
                        <a:rPr lang="en-US" sz="1100" dirty="0">
                          <a:latin typeface="Arial" charset="0"/>
                          <a:ea typeface="Arial" charset="0"/>
                          <a:cs typeface="Arial" charset="0"/>
                        </a:rPr>
                        <a:t>Lot Control &amp; Inventory Management</a:t>
                      </a:r>
                    </a:p>
                  </a:txBody>
                  <a:tcPr anchor="ctr">
                    <a:solidFill>
                      <a:schemeClr val="bg1"/>
                    </a:solidFill>
                  </a:tcPr>
                </a:tc>
                <a:extLst>
                  <a:ext uri="{0D108BD9-81ED-4DB2-BD59-A6C34878D82A}">
                    <a16:rowId xmlns:a16="http://schemas.microsoft.com/office/drawing/2014/main" val="10001"/>
                  </a:ext>
                </a:extLst>
              </a:tr>
              <a:tr h="300854">
                <a:tc>
                  <a:txBody>
                    <a:bodyPr/>
                    <a:lstStyle/>
                    <a:p>
                      <a:r>
                        <a:rPr lang="en-US" dirty="0">
                          <a:solidFill>
                            <a:srgbClr val="92D050"/>
                          </a:solidFill>
                        </a:rPr>
                        <a:t>✓</a:t>
                      </a:r>
                    </a:p>
                  </a:txBody>
                  <a:tcPr>
                    <a:solidFill>
                      <a:schemeClr val="bg1">
                        <a:lumMod val="95000"/>
                      </a:schemeClr>
                    </a:solidFill>
                  </a:tcPr>
                </a:tc>
                <a:tc>
                  <a:txBody>
                    <a:bodyPr/>
                    <a:lstStyle/>
                    <a:p>
                      <a:r>
                        <a:rPr lang="en-US" sz="1100" dirty="0">
                          <a:latin typeface="Arial" charset="0"/>
                          <a:ea typeface="Arial" charset="0"/>
                          <a:cs typeface="Arial" charset="0"/>
                        </a:rPr>
                        <a:t>Streamline Inventory Audits</a:t>
                      </a:r>
                    </a:p>
                  </a:txBody>
                  <a:tcPr anchor="ctr">
                    <a:solidFill>
                      <a:schemeClr val="bg1">
                        <a:lumMod val="95000"/>
                      </a:schemeClr>
                    </a:solidFill>
                  </a:tcPr>
                </a:tc>
                <a:extLst>
                  <a:ext uri="{0D108BD9-81ED-4DB2-BD59-A6C34878D82A}">
                    <a16:rowId xmlns:a16="http://schemas.microsoft.com/office/drawing/2014/main" val="10002"/>
                  </a:ext>
                </a:extLst>
              </a:tr>
              <a:tr h="300854">
                <a:tc>
                  <a:txBody>
                    <a:bodyPr/>
                    <a:lstStyle/>
                    <a:p>
                      <a:r>
                        <a:rPr lang="en-US" dirty="0">
                          <a:solidFill>
                            <a:srgbClr val="92D050"/>
                          </a:solidFill>
                        </a:rPr>
                        <a:t>✓</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charset="0"/>
                          <a:ea typeface="Arial" charset="0"/>
                          <a:cs typeface="Arial" charset="0"/>
                        </a:rPr>
                        <a:t>Manage Inventory Health - Low Battery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charset="0"/>
                          <a:ea typeface="Arial" charset="0"/>
                          <a:cs typeface="Arial" charset="0"/>
                        </a:rPr>
                        <a:t>Alerts</a:t>
                      </a:r>
                    </a:p>
                  </a:txBody>
                  <a:tcPr anchor="ctr">
                    <a:solidFill>
                      <a:schemeClr val="bg1"/>
                    </a:solidFill>
                  </a:tcPr>
                </a:tc>
                <a:extLst>
                  <a:ext uri="{0D108BD9-81ED-4DB2-BD59-A6C34878D82A}">
                    <a16:rowId xmlns:a16="http://schemas.microsoft.com/office/drawing/2014/main" val="10003"/>
                  </a:ext>
                </a:extLst>
              </a:tr>
              <a:tr h="300854">
                <a:tc>
                  <a:txBody>
                    <a:bodyPr/>
                    <a:lstStyle/>
                    <a:p>
                      <a:r>
                        <a:rPr lang="en-US" dirty="0">
                          <a:solidFill>
                            <a:srgbClr val="92D050"/>
                          </a:solidFill>
                        </a:rPr>
                        <a:t>✓</a:t>
                      </a:r>
                    </a:p>
                  </a:txBody>
                  <a:tcPr>
                    <a:solidFill>
                      <a:schemeClr val="bg1">
                        <a:lumMod val="95000"/>
                      </a:schemeClr>
                    </a:solidFill>
                  </a:tcPr>
                </a:tc>
                <a:tc>
                  <a:txBody>
                    <a:bodyPr/>
                    <a:lstStyle/>
                    <a:p>
                      <a:r>
                        <a:rPr lang="en-US" sz="1100" dirty="0">
                          <a:latin typeface="Arial" charset="0"/>
                          <a:ea typeface="Arial" charset="0"/>
                          <a:cs typeface="Arial" charset="0"/>
                        </a:rPr>
                        <a:t>Locate Vehicles Instantly with Mobile App</a:t>
                      </a:r>
                    </a:p>
                  </a:txBody>
                  <a:tcPr anchor="ctr">
                    <a:solidFill>
                      <a:schemeClr val="bg1">
                        <a:lumMod val="95000"/>
                      </a:schemeClr>
                    </a:solidFill>
                  </a:tcPr>
                </a:tc>
                <a:extLst>
                  <a:ext uri="{0D108BD9-81ED-4DB2-BD59-A6C34878D82A}">
                    <a16:rowId xmlns:a16="http://schemas.microsoft.com/office/drawing/2014/main" val="10004"/>
                  </a:ext>
                </a:extLst>
              </a:tr>
              <a:tr h="300854">
                <a:tc>
                  <a:txBody>
                    <a:bodyPr/>
                    <a:lstStyle/>
                    <a:p>
                      <a:r>
                        <a:rPr lang="en-US" dirty="0">
                          <a:solidFill>
                            <a:srgbClr val="92D050"/>
                          </a:solidFill>
                        </a:rPr>
                        <a:t>✓</a:t>
                      </a:r>
                    </a:p>
                  </a:txBody>
                  <a:tcPr>
                    <a:solidFill>
                      <a:schemeClr val="bg1"/>
                    </a:solidFill>
                  </a:tcPr>
                </a:tc>
                <a:tc>
                  <a:txBody>
                    <a:bodyPr/>
                    <a:lstStyle/>
                    <a:p>
                      <a:r>
                        <a:rPr lang="en-US" sz="1100" dirty="0">
                          <a:latin typeface="Arial" charset="0"/>
                          <a:ea typeface="Arial" charset="0"/>
                          <a:cs typeface="Arial" charset="0"/>
                        </a:rPr>
                        <a:t>Real-Time</a:t>
                      </a:r>
                      <a:r>
                        <a:rPr lang="en-US" sz="1100" baseline="0" dirty="0">
                          <a:latin typeface="Arial" charset="0"/>
                          <a:ea typeface="Arial" charset="0"/>
                          <a:cs typeface="Arial" charset="0"/>
                        </a:rPr>
                        <a:t> Service Reminders</a:t>
                      </a:r>
                      <a:endParaRPr lang="en-US" sz="1100" dirty="0">
                        <a:latin typeface="Arial" charset="0"/>
                        <a:ea typeface="Arial" charset="0"/>
                        <a:cs typeface="Arial" charset="0"/>
                      </a:endParaRPr>
                    </a:p>
                  </a:txBody>
                  <a:tcPr anchor="ctr">
                    <a:solidFill>
                      <a:schemeClr val="bg1"/>
                    </a:solidFill>
                  </a:tcPr>
                </a:tc>
                <a:extLst>
                  <a:ext uri="{0D108BD9-81ED-4DB2-BD59-A6C34878D82A}">
                    <a16:rowId xmlns:a16="http://schemas.microsoft.com/office/drawing/2014/main" val="10005"/>
                  </a:ext>
                </a:extLst>
              </a:tr>
              <a:tr h="300854">
                <a:tc>
                  <a:txBody>
                    <a:bodyPr/>
                    <a:lstStyle/>
                    <a:p>
                      <a:r>
                        <a:rPr lang="en-US" dirty="0">
                          <a:solidFill>
                            <a:srgbClr val="92D050"/>
                          </a:solidFill>
                        </a:rPr>
                        <a:t>✓</a:t>
                      </a:r>
                    </a:p>
                  </a:txBody>
                  <a:tcPr>
                    <a:solidFill>
                      <a:schemeClr val="bg1">
                        <a:lumMod val="95000"/>
                      </a:schemeClr>
                    </a:solidFill>
                  </a:tcPr>
                </a:tc>
                <a:tc>
                  <a:txBody>
                    <a:bodyPr/>
                    <a:lstStyle/>
                    <a:p>
                      <a:r>
                        <a:rPr lang="en-US" sz="1100" dirty="0">
                          <a:latin typeface="Arial" charset="0"/>
                          <a:ea typeface="Arial" charset="0"/>
                          <a:cs typeface="Arial" charset="0"/>
                        </a:rPr>
                        <a:t>Increase</a:t>
                      </a:r>
                      <a:r>
                        <a:rPr lang="en-US" sz="1100" baseline="0" dirty="0">
                          <a:latin typeface="Arial" charset="0"/>
                          <a:ea typeface="Arial" charset="0"/>
                          <a:cs typeface="Arial" charset="0"/>
                        </a:rPr>
                        <a:t> </a:t>
                      </a:r>
                      <a:r>
                        <a:rPr lang="en-US" sz="1100" dirty="0">
                          <a:latin typeface="Arial" charset="0"/>
                          <a:ea typeface="Arial" charset="0"/>
                          <a:cs typeface="Arial" charset="0"/>
                        </a:rPr>
                        <a:t>Service Retention and CSI</a:t>
                      </a:r>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nvGraphicFramePr>
        <p:xfrm>
          <a:off x="5533534" y="1584028"/>
          <a:ext cx="3490731" cy="2651760"/>
        </p:xfrm>
        <a:graphic>
          <a:graphicData uri="http://schemas.openxmlformats.org/drawingml/2006/table">
            <a:tbl>
              <a:tblPr firstRow="1" bandRow="1">
                <a:tableStyleId>{2D5ABB26-0587-4C30-8999-92F81FD0307C}</a:tableStyleId>
              </a:tblPr>
              <a:tblGrid>
                <a:gridCol w="323023">
                  <a:extLst>
                    <a:ext uri="{9D8B030D-6E8A-4147-A177-3AD203B41FA5}">
                      <a16:colId xmlns:a16="http://schemas.microsoft.com/office/drawing/2014/main" val="20000"/>
                    </a:ext>
                  </a:extLst>
                </a:gridCol>
                <a:gridCol w="3167708">
                  <a:extLst>
                    <a:ext uri="{9D8B030D-6E8A-4147-A177-3AD203B41FA5}">
                      <a16:colId xmlns:a16="http://schemas.microsoft.com/office/drawing/2014/main" val="20001"/>
                    </a:ext>
                  </a:extLst>
                </a:gridCol>
              </a:tblGrid>
              <a:tr h="366085">
                <a:tc>
                  <a:txBody>
                    <a:bodyPr/>
                    <a:lstStyle/>
                    <a:p>
                      <a:r>
                        <a:rPr lang="en-US" dirty="0">
                          <a:solidFill>
                            <a:srgbClr val="92D050"/>
                          </a:solidFill>
                        </a:rPr>
                        <a:t>✓</a:t>
                      </a:r>
                    </a:p>
                  </a:txBody>
                  <a:tcPr>
                    <a:solidFill>
                      <a:schemeClr val="bg1">
                        <a:lumMod val="95000"/>
                      </a:schemeClr>
                    </a:solidFill>
                  </a:tcPr>
                </a:tc>
                <a:tc>
                  <a:txBody>
                    <a:bodyPr/>
                    <a:lstStyle/>
                    <a:p>
                      <a:r>
                        <a:rPr lang="en-US" sz="1200" dirty="0">
                          <a:latin typeface="Arial" charset="0"/>
                          <a:ea typeface="Arial" charset="0"/>
                          <a:cs typeface="Arial" charset="0"/>
                        </a:rPr>
                        <a:t>Anytime</a:t>
                      </a:r>
                      <a:r>
                        <a:rPr lang="en-US" sz="1200" baseline="0" dirty="0">
                          <a:latin typeface="Arial" charset="0"/>
                          <a:ea typeface="Arial" charset="0"/>
                          <a:cs typeface="Arial" charset="0"/>
                        </a:rPr>
                        <a:t> Access - </a:t>
                      </a:r>
                      <a:r>
                        <a:rPr lang="en-US" sz="1200" dirty="0">
                          <a:latin typeface="Arial" charset="0"/>
                          <a:ea typeface="Arial" charset="0"/>
                          <a:cs typeface="Arial" charset="0"/>
                        </a:rPr>
                        <a:t>App Keeps You </a:t>
                      </a:r>
                      <a:r>
                        <a:rPr lang="en-US" sz="1200" baseline="0" dirty="0">
                          <a:latin typeface="Arial" charset="0"/>
                          <a:ea typeface="Arial" charset="0"/>
                          <a:cs typeface="Arial" charset="0"/>
                        </a:rPr>
                        <a:t>Connected to Your Car &amp; Family</a:t>
                      </a:r>
                      <a:endParaRPr lang="en-US" sz="1200" dirty="0">
                        <a:latin typeface="Arial" charset="0"/>
                        <a:ea typeface="Arial" charset="0"/>
                        <a:cs typeface="Arial" charset="0"/>
                      </a:endParaRPr>
                    </a:p>
                  </a:txBody>
                  <a:tcPr anchor="ctr">
                    <a:solidFill>
                      <a:schemeClr val="bg1">
                        <a:lumMod val="95000"/>
                      </a:schemeClr>
                    </a:solidFill>
                  </a:tcPr>
                </a:tc>
                <a:extLst>
                  <a:ext uri="{0D108BD9-81ED-4DB2-BD59-A6C34878D82A}">
                    <a16:rowId xmlns:a16="http://schemas.microsoft.com/office/drawing/2014/main" val="10000"/>
                  </a:ext>
                </a:extLst>
              </a:tr>
              <a:tr h="282933">
                <a:tc>
                  <a:txBody>
                    <a:bodyPr/>
                    <a:lstStyle/>
                    <a:p>
                      <a:r>
                        <a:rPr lang="en-US" dirty="0">
                          <a:solidFill>
                            <a:srgbClr val="92D050"/>
                          </a:solidFill>
                        </a:rPr>
                        <a:t>✓</a:t>
                      </a:r>
                    </a:p>
                  </a:txBody>
                  <a:tcPr>
                    <a:solidFill>
                      <a:schemeClr val="bg1"/>
                    </a:solidFill>
                  </a:tcPr>
                </a:tc>
                <a:tc>
                  <a:txBody>
                    <a:bodyPr/>
                    <a:lstStyle/>
                    <a:p>
                      <a:r>
                        <a:rPr lang="en-US" sz="1200" dirty="0">
                          <a:latin typeface="Arial" charset="0"/>
                          <a:ea typeface="Arial" charset="0"/>
                          <a:cs typeface="Arial" charset="0"/>
                        </a:rPr>
                        <a:t>Teen/High Risk Driver Monitor System</a:t>
                      </a:r>
                    </a:p>
                  </a:txBody>
                  <a:tcPr anchor="ctr">
                    <a:solidFill>
                      <a:schemeClr val="bg1"/>
                    </a:solidFill>
                  </a:tcPr>
                </a:tc>
                <a:extLst>
                  <a:ext uri="{0D108BD9-81ED-4DB2-BD59-A6C34878D82A}">
                    <a16:rowId xmlns:a16="http://schemas.microsoft.com/office/drawing/2014/main" val="10001"/>
                  </a:ext>
                </a:extLst>
              </a:tr>
              <a:tr h="282933">
                <a:tc>
                  <a:txBody>
                    <a:bodyPr/>
                    <a:lstStyle/>
                    <a:p>
                      <a:r>
                        <a:rPr lang="en-US" dirty="0">
                          <a:solidFill>
                            <a:srgbClr val="92D050"/>
                          </a:solidFill>
                        </a:rPr>
                        <a:t>✓</a:t>
                      </a:r>
                    </a:p>
                  </a:txBody>
                  <a:tcPr>
                    <a:solidFill>
                      <a:schemeClr val="bg1">
                        <a:lumMod val="95000"/>
                      </a:schemeClr>
                    </a:solidFill>
                  </a:tcPr>
                </a:tc>
                <a:tc>
                  <a:txBody>
                    <a:bodyPr/>
                    <a:lstStyle/>
                    <a:p>
                      <a:r>
                        <a:rPr lang="en-US" sz="1200" dirty="0">
                          <a:latin typeface="Arial" charset="0"/>
                          <a:ea typeface="Arial" charset="0"/>
                          <a:cs typeface="Arial" charset="0"/>
                        </a:rPr>
                        <a:t>Geo Fence Boundary</a:t>
                      </a:r>
                    </a:p>
                  </a:txBody>
                  <a:tcPr anchor="ctr">
                    <a:solidFill>
                      <a:schemeClr val="bg1">
                        <a:lumMod val="95000"/>
                      </a:schemeClr>
                    </a:solidFill>
                  </a:tcPr>
                </a:tc>
                <a:extLst>
                  <a:ext uri="{0D108BD9-81ED-4DB2-BD59-A6C34878D82A}">
                    <a16:rowId xmlns:a16="http://schemas.microsoft.com/office/drawing/2014/main" val="10002"/>
                  </a:ext>
                </a:extLst>
              </a:tr>
              <a:tr h="282933">
                <a:tc>
                  <a:txBody>
                    <a:bodyPr/>
                    <a:lstStyle/>
                    <a:p>
                      <a:r>
                        <a:rPr lang="en-US" dirty="0">
                          <a:solidFill>
                            <a:srgbClr val="92D050"/>
                          </a:solidFill>
                        </a:rPr>
                        <a:t>✓</a:t>
                      </a:r>
                    </a:p>
                  </a:txBody>
                  <a:tcPr>
                    <a:noFill/>
                  </a:tcPr>
                </a:tc>
                <a:tc>
                  <a:txBody>
                    <a:bodyPr/>
                    <a:lstStyle/>
                    <a:p>
                      <a:r>
                        <a:rPr lang="en-US" sz="1200" dirty="0">
                          <a:latin typeface="Arial" charset="0"/>
                          <a:ea typeface="Arial" charset="0"/>
                          <a:cs typeface="Arial" charset="0"/>
                        </a:rPr>
                        <a:t>Real-Time Location &amp; Location History</a:t>
                      </a:r>
                    </a:p>
                  </a:txBody>
                  <a:tcPr anchor="ctr">
                    <a:noFill/>
                  </a:tcPr>
                </a:tc>
                <a:extLst>
                  <a:ext uri="{0D108BD9-81ED-4DB2-BD59-A6C34878D82A}">
                    <a16:rowId xmlns:a16="http://schemas.microsoft.com/office/drawing/2014/main" val="10003"/>
                  </a:ext>
                </a:extLst>
              </a:tr>
              <a:tr h="282933">
                <a:tc>
                  <a:txBody>
                    <a:bodyPr/>
                    <a:lstStyle/>
                    <a:p>
                      <a:r>
                        <a:rPr lang="en-US" dirty="0">
                          <a:solidFill>
                            <a:srgbClr val="92D050"/>
                          </a:solidFill>
                        </a:rPr>
                        <a:t>✓</a:t>
                      </a:r>
                    </a:p>
                  </a:txBody>
                  <a:tcPr>
                    <a:solidFill>
                      <a:schemeClr val="bg1">
                        <a:lumMod val="95000"/>
                      </a:schemeClr>
                    </a:solidFill>
                  </a:tcPr>
                </a:tc>
                <a:tc>
                  <a:txBody>
                    <a:bodyPr/>
                    <a:lstStyle/>
                    <a:p>
                      <a:r>
                        <a:rPr lang="en-US" sz="1200" dirty="0">
                          <a:latin typeface="Arial" charset="0"/>
                          <a:ea typeface="Arial" charset="0"/>
                          <a:cs typeface="Arial" charset="0"/>
                        </a:rPr>
                        <a:t>Low Battery Alerts</a:t>
                      </a:r>
                    </a:p>
                  </a:txBody>
                  <a:tcPr anchor="ctr">
                    <a:solidFill>
                      <a:schemeClr val="bg1">
                        <a:lumMod val="95000"/>
                      </a:schemeClr>
                    </a:solidFill>
                  </a:tcPr>
                </a:tc>
                <a:extLst>
                  <a:ext uri="{0D108BD9-81ED-4DB2-BD59-A6C34878D82A}">
                    <a16:rowId xmlns:a16="http://schemas.microsoft.com/office/drawing/2014/main" val="10004"/>
                  </a:ext>
                </a:extLst>
              </a:tr>
              <a:tr h="282933">
                <a:tc>
                  <a:txBody>
                    <a:bodyPr/>
                    <a:lstStyle/>
                    <a:p>
                      <a:r>
                        <a:rPr lang="en-US" dirty="0">
                          <a:solidFill>
                            <a:srgbClr val="92D050"/>
                          </a:solidFill>
                        </a:rPr>
                        <a:t>✓</a:t>
                      </a:r>
                    </a:p>
                  </a:txBody>
                  <a:tcPr>
                    <a:noFill/>
                  </a:tcPr>
                </a:tc>
                <a:tc>
                  <a:txBody>
                    <a:bodyPr/>
                    <a:lstStyle/>
                    <a:p>
                      <a:r>
                        <a:rPr lang="en-US" sz="1200" dirty="0">
                          <a:latin typeface="Arial" charset="0"/>
                          <a:ea typeface="Arial" charset="0"/>
                          <a:cs typeface="Arial" charset="0"/>
                        </a:rPr>
                        <a:t>Service Notifications &amp; Check Engine Alerts</a:t>
                      </a:r>
                    </a:p>
                  </a:txBody>
                  <a:tcPr anchor="ctr">
                    <a:noFill/>
                  </a:tcPr>
                </a:tc>
                <a:extLst>
                  <a:ext uri="{0D108BD9-81ED-4DB2-BD59-A6C34878D82A}">
                    <a16:rowId xmlns:a16="http://schemas.microsoft.com/office/drawing/2014/main" val="10005"/>
                  </a:ext>
                </a:extLst>
              </a:tr>
              <a:tr h="282933">
                <a:tc>
                  <a:txBody>
                    <a:bodyPr/>
                    <a:lstStyle/>
                    <a:p>
                      <a:r>
                        <a:rPr lang="en-US" dirty="0">
                          <a:solidFill>
                            <a:srgbClr val="92D050"/>
                          </a:solidFill>
                        </a:rPr>
                        <a:t>✓</a:t>
                      </a:r>
                    </a:p>
                  </a:txBody>
                  <a:tcPr>
                    <a:solidFill>
                      <a:schemeClr val="bg1">
                        <a:lumMod val="95000"/>
                      </a:schemeClr>
                    </a:solidFill>
                  </a:tcPr>
                </a:tc>
                <a:tc>
                  <a:txBody>
                    <a:bodyPr/>
                    <a:lstStyle/>
                    <a:p>
                      <a:r>
                        <a:rPr lang="en-US" sz="1200" dirty="0">
                          <a:latin typeface="Arial" charset="0"/>
                          <a:ea typeface="Arial" charset="0"/>
                          <a:cs typeface="Arial" charset="0"/>
                        </a:rPr>
                        <a:t>24X7 Stolen Vehicle Recovery Service</a:t>
                      </a:r>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107767" y="989814"/>
            <a:ext cx="4551170" cy="480767"/>
          </a:xfrm>
          <a:prstGeom prst="rect">
            <a:avLst/>
          </a:prstGeom>
          <a:solidFill>
            <a:srgbClr val="76B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58937" y="989814"/>
            <a:ext cx="4365328" cy="48076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154647" y="1015739"/>
            <a:ext cx="864339" cy="369332"/>
          </a:xfrm>
          <a:prstGeom prst="rect">
            <a:avLst/>
          </a:prstGeom>
          <a:noFill/>
        </p:spPr>
        <p:txBody>
          <a:bodyPr wrap="none" rtlCol="0">
            <a:spAutoFit/>
          </a:bodyPr>
          <a:lstStyle/>
          <a:p>
            <a:r>
              <a:rPr lang="en-US" dirty="0">
                <a:solidFill>
                  <a:schemeClr val="bg1"/>
                </a:solidFill>
                <a:latin typeface="Arial" charset="0"/>
                <a:ea typeface="Arial" charset="0"/>
                <a:cs typeface="Arial" charset="0"/>
              </a:rPr>
              <a:t>Dealer</a:t>
            </a:r>
          </a:p>
        </p:txBody>
      </p:sp>
      <p:sp>
        <p:nvSpPr>
          <p:cNvPr id="13" name="TextBox 12"/>
          <p:cNvSpPr txBox="1"/>
          <p:nvPr/>
        </p:nvSpPr>
        <p:spPr>
          <a:xfrm>
            <a:off x="6623244" y="1045531"/>
            <a:ext cx="1249060" cy="369332"/>
          </a:xfrm>
          <a:prstGeom prst="rect">
            <a:avLst/>
          </a:prstGeom>
          <a:noFill/>
        </p:spPr>
        <p:txBody>
          <a:bodyPr wrap="none" rtlCol="0">
            <a:spAutoFit/>
          </a:bodyPr>
          <a:lstStyle/>
          <a:p>
            <a:r>
              <a:rPr lang="en-US">
                <a:solidFill>
                  <a:schemeClr val="bg1"/>
                </a:solidFill>
                <a:latin typeface="Arial" charset="0"/>
                <a:ea typeface="Arial" charset="0"/>
                <a:cs typeface="Arial" charset="0"/>
              </a:rPr>
              <a:t>Consumer</a:t>
            </a:r>
            <a:endParaRPr lang="en-US" dirty="0">
              <a:solidFill>
                <a:schemeClr val="bg1"/>
              </a:solidFill>
              <a:latin typeface="Arial" charset="0"/>
              <a:ea typeface="Arial" charset="0"/>
              <a:cs typeface="Arial" charset="0"/>
            </a:endParaRPr>
          </a:p>
        </p:txBody>
      </p:sp>
      <p:cxnSp>
        <p:nvCxnSpPr>
          <p:cNvPr id="15" name="Straight Connector 14"/>
          <p:cNvCxnSpPr/>
          <p:nvPr/>
        </p:nvCxnSpPr>
        <p:spPr>
          <a:xfrm flipV="1">
            <a:off x="688975" y="833829"/>
            <a:ext cx="6561903" cy="320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83" r="6494" b="4538"/>
          <a:stretch/>
        </p:blipFill>
        <p:spPr>
          <a:xfrm>
            <a:off x="3441385" y="876658"/>
            <a:ext cx="1980317" cy="3685577"/>
          </a:xfrm>
          <a:prstGeom prst="rect">
            <a:avLst/>
          </a:prstGeom>
        </p:spPr>
      </p:pic>
      <p:sp>
        <p:nvSpPr>
          <p:cNvPr id="14" name="Date Placeholder 3">
            <a:extLst>
              <a:ext uri="{FF2B5EF4-FFF2-40B4-BE49-F238E27FC236}">
                <a16:creationId xmlns:a16="http://schemas.microsoft.com/office/drawing/2014/main" id="{A6A7B20B-E9AC-DC42-9DD0-2695BD0D3C28}"/>
              </a:ext>
            </a:extLst>
          </p:cNvPr>
          <p:cNvSpPr>
            <a:spLocks noGrp="1"/>
          </p:cNvSpPr>
          <p:nvPr>
            <p:ph type="dt" sz="half" idx="2"/>
          </p:nvPr>
        </p:nvSpPr>
        <p:spPr>
          <a:xfrm>
            <a:off x="847366" y="4813169"/>
            <a:ext cx="2133600" cy="205998"/>
          </a:xfrm>
          <a:prstGeom prst="rect">
            <a:avLst/>
          </a:prstGeom>
        </p:spPr>
        <p:txBody>
          <a:bodyPr vert="horz" lIns="0" tIns="0" rIns="0" bIns="0" rtlCol="0" anchor="t" anchorCtr="0"/>
          <a:lstStyle>
            <a:lvl1pPr algn="l">
              <a:defRPr sz="900">
                <a:solidFill>
                  <a:schemeClr val="bg1"/>
                </a:solidFill>
                <a:latin typeface="Arial"/>
                <a:cs typeface="Arial"/>
              </a:defRPr>
            </a:lvl1pPr>
          </a:lstStyle>
          <a:p>
            <a:r>
              <a:rPr lang="en-US" dirty="0"/>
              <a:t>I    Elo GPS</a:t>
            </a:r>
          </a:p>
        </p:txBody>
      </p:sp>
      <p:pic>
        <p:nvPicPr>
          <p:cNvPr id="16" name="Picture 15">
            <a:extLst>
              <a:ext uri="{FF2B5EF4-FFF2-40B4-BE49-F238E27FC236}">
                <a16:creationId xmlns:a16="http://schemas.microsoft.com/office/drawing/2014/main" id="{6C7152E4-99F7-BA10-A1E6-217579746DCD}"/>
              </a:ext>
            </a:extLst>
          </p:cNvPr>
          <p:cNvPicPr>
            <a:picLocks noChangeAspect="1"/>
          </p:cNvPicPr>
          <p:nvPr/>
        </p:nvPicPr>
        <p:blipFill rotWithShape="1">
          <a:blip r:embed="rId4">
            <a:clrChange>
              <a:clrFrom>
                <a:srgbClr val="FFFFFF"/>
              </a:clrFrom>
              <a:clrTo>
                <a:srgbClr val="FFFFFF">
                  <a:alpha val="0"/>
                </a:srgbClr>
              </a:clrTo>
            </a:clrChange>
          </a:blip>
          <a:srcRect l="39465" t="31434" r="41541" b="60741"/>
          <a:stretch/>
        </p:blipFill>
        <p:spPr>
          <a:xfrm>
            <a:off x="5529947" y="280098"/>
            <a:ext cx="1711263" cy="470026"/>
          </a:xfrm>
          <a:prstGeom prst="rect">
            <a:avLst/>
          </a:prstGeom>
        </p:spPr>
      </p:pic>
    </p:spTree>
    <p:extLst>
      <p:ext uri="{BB962C8B-B14F-4D97-AF65-F5344CB8AC3E}">
        <p14:creationId xmlns:p14="http://schemas.microsoft.com/office/powerpoint/2010/main" val="232855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Dealership Support</a:t>
            </a:r>
            <a:br>
              <a:rPr lang="en-US" dirty="0"/>
            </a:br>
            <a:endParaRPr lang="en-US" dirty="0"/>
          </a:p>
        </p:txBody>
      </p:sp>
      <p:sp>
        <p:nvSpPr>
          <p:cNvPr id="4" name="Slide Number Placeholder 3"/>
          <p:cNvSpPr>
            <a:spLocks noGrp="1"/>
          </p:cNvSpPr>
          <p:nvPr>
            <p:ph type="sldNum" sz="quarter" idx="4"/>
          </p:nvPr>
        </p:nvSpPr>
        <p:spPr/>
        <p:txBody>
          <a:bodyPr/>
          <a:lstStyle/>
          <a:p>
            <a:fld id="{8E497410-B0D3-EB4B-9B1E-CAD3FC469657}" type="slidenum">
              <a:rPr lang="en-US" smtClean="0"/>
              <a:pPr/>
              <a:t>6</a:t>
            </a:fld>
            <a:endParaRPr lang="en-US" dirty="0"/>
          </a:p>
        </p:txBody>
      </p:sp>
      <p:cxnSp>
        <p:nvCxnSpPr>
          <p:cNvPr id="6" name="Straight Connector 5"/>
          <p:cNvCxnSpPr/>
          <p:nvPr/>
        </p:nvCxnSpPr>
        <p:spPr>
          <a:xfrm flipV="1">
            <a:off x="688975" y="833829"/>
            <a:ext cx="6561903" cy="320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Date Placeholder 3">
            <a:extLst>
              <a:ext uri="{FF2B5EF4-FFF2-40B4-BE49-F238E27FC236}">
                <a16:creationId xmlns:a16="http://schemas.microsoft.com/office/drawing/2014/main" id="{4AEE9434-9B7D-0440-9F63-BBE6F97D3E88}"/>
              </a:ext>
            </a:extLst>
          </p:cNvPr>
          <p:cNvSpPr>
            <a:spLocks noGrp="1"/>
          </p:cNvSpPr>
          <p:nvPr>
            <p:ph type="dt" sz="half" idx="2"/>
          </p:nvPr>
        </p:nvSpPr>
        <p:spPr>
          <a:xfrm>
            <a:off x="847366" y="4813169"/>
            <a:ext cx="2133600" cy="205998"/>
          </a:xfrm>
          <a:prstGeom prst="rect">
            <a:avLst/>
          </a:prstGeom>
        </p:spPr>
        <p:txBody>
          <a:bodyPr vert="horz" lIns="0" tIns="0" rIns="0" bIns="0" rtlCol="0" anchor="t" anchorCtr="0"/>
          <a:lstStyle>
            <a:lvl1pPr algn="l">
              <a:defRPr sz="900">
                <a:solidFill>
                  <a:schemeClr val="bg1"/>
                </a:solidFill>
                <a:latin typeface="Arial"/>
                <a:cs typeface="Arial"/>
              </a:defRPr>
            </a:lvl1pPr>
          </a:lstStyle>
          <a:p>
            <a:r>
              <a:rPr lang="en-US" dirty="0"/>
              <a:t>I    Elo GPS</a:t>
            </a:r>
          </a:p>
        </p:txBody>
      </p:sp>
      <p:sp>
        <p:nvSpPr>
          <p:cNvPr id="46" name="Slide Number Placeholder 3">
            <a:extLst>
              <a:ext uri="{FF2B5EF4-FFF2-40B4-BE49-F238E27FC236}">
                <a16:creationId xmlns:a16="http://schemas.microsoft.com/office/drawing/2014/main" id="{5A61B32F-61FB-3B0D-35BB-C6EBEE29AD11}"/>
              </a:ext>
            </a:extLst>
          </p:cNvPr>
          <p:cNvSpPr txBox="1">
            <a:spLocks/>
          </p:cNvSpPr>
          <p:nvPr/>
        </p:nvSpPr>
        <p:spPr>
          <a:xfrm>
            <a:off x="309977" y="4813169"/>
            <a:ext cx="462746" cy="205998"/>
          </a:xfrm>
          <a:prstGeom prst="rect">
            <a:avLst/>
          </a:prstGeom>
        </p:spPr>
        <p:txBody>
          <a:bodyPr vert="horz" lIns="91440" tIns="0" rIns="0" bIns="0" rtlCol="0" anchor="t" anchorCtr="0"/>
          <a:lstStyle>
            <a:defPPr>
              <a:defRPr lang="en-US"/>
            </a:defPPr>
            <a:lvl1pPr marL="0" algn="r" defTabSz="457200" rtl="0" eaLnBrk="1" latinLnBrk="0" hangingPunct="1">
              <a:defRPr sz="9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497410-B0D3-EB4B-9B1E-CAD3FC469657}" type="slidenum">
              <a:rPr lang="en-US" smtClean="0"/>
              <a:pPr/>
              <a:t>6</a:t>
            </a:fld>
            <a:endParaRPr lang="en-US" dirty="0"/>
          </a:p>
        </p:txBody>
      </p:sp>
      <p:cxnSp>
        <p:nvCxnSpPr>
          <p:cNvPr id="50" name="Straight Connector 49">
            <a:extLst>
              <a:ext uri="{FF2B5EF4-FFF2-40B4-BE49-F238E27FC236}">
                <a16:creationId xmlns:a16="http://schemas.microsoft.com/office/drawing/2014/main" id="{F800F0CC-53E4-7219-181E-91F49593706D}"/>
              </a:ext>
            </a:extLst>
          </p:cNvPr>
          <p:cNvCxnSpPr/>
          <p:nvPr/>
        </p:nvCxnSpPr>
        <p:spPr>
          <a:xfrm flipV="1">
            <a:off x="688975" y="833829"/>
            <a:ext cx="6561903" cy="320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Date Placeholder 3">
            <a:extLst>
              <a:ext uri="{FF2B5EF4-FFF2-40B4-BE49-F238E27FC236}">
                <a16:creationId xmlns:a16="http://schemas.microsoft.com/office/drawing/2014/main" id="{591921FC-9680-7A36-6CC3-4BD107174C8F}"/>
              </a:ext>
            </a:extLst>
          </p:cNvPr>
          <p:cNvSpPr txBox="1">
            <a:spLocks/>
          </p:cNvSpPr>
          <p:nvPr/>
        </p:nvSpPr>
        <p:spPr>
          <a:xfrm>
            <a:off x="847366" y="4813169"/>
            <a:ext cx="2133600" cy="205998"/>
          </a:xfrm>
          <a:prstGeom prst="rect">
            <a:avLst/>
          </a:prstGeom>
        </p:spPr>
        <p:txBody>
          <a:bodyPr vert="horz" lIns="0" tIns="0" rIns="0" bIns="0" rtlCol="0" anchor="t" anchorCtr="0"/>
          <a:lstStyle>
            <a:defPPr>
              <a:defRPr lang="en-US"/>
            </a:defPPr>
            <a:lvl1pPr marL="0" algn="l" defTabSz="457200" rtl="0" eaLnBrk="1" latinLnBrk="0" hangingPunct="1">
              <a:defRPr sz="9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I    ELO</a:t>
            </a:r>
            <a:endParaRPr lang="en-US" dirty="0"/>
          </a:p>
        </p:txBody>
      </p:sp>
      <p:pic>
        <p:nvPicPr>
          <p:cNvPr id="54" name="Picture 2" descr="See the source image">
            <a:extLst>
              <a:ext uri="{FF2B5EF4-FFF2-40B4-BE49-F238E27FC236}">
                <a16:creationId xmlns:a16="http://schemas.microsoft.com/office/drawing/2014/main" id="{B76E5CAD-85DB-8E89-F29B-AF80CD39F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5861"/>
            <a:ext cx="5134708" cy="384658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6E893C9B-9282-9FED-A072-0DAA97430022}"/>
              </a:ext>
            </a:extLst>
          </p:cNvPr>
          <p:cNvSpPr txBox="1"/>
          <p:nvPr/>
        </p:nvSpPr>
        <p:spPr>
          <a:xfrm>
            <a:off x="5236308" y="1348307"/>
            <a:ext cx="3558278" cy="2492990"/>
          </a:xfrm>
          <a:prstGeom prst="rect">
            <a:avLst/>
          </a:prstGeom>
          <a:noFill/>
        </p:spPr>
        <p:txBody>
          <a:bodyPr wrap="square" rtlCol="0">
            <a:spAutoFit/>
          </a:bodyPr>
          <a:lstStyle/>
          <a:p>
            <a:r>
              <a:rPr lang="en-US" dirty="0"/>
              <a:t>Channel Managers</a:t>
            </a:r>
          </a:p>
          <a:p>
            <a:pPr marL="285750" indent="-285750">
              <a:buClr>
                <a:srgbClr val="7FAF3A"/>
              </a:buClr>
              <a:buFont typeface="Courier New" panose="02070309020205020404" pitchFamily="49" charset="0"/>
              <a:buChar char="o"/>
            </a:pPr>
            <a:r>
              <a:rPr lang="en-US" sz="1400" dirty="0"/>
              <a:t>Partner with Agents to capture business</a:t>
            </a:r>
          </a:p>
          <a:p>
            <a:pPr marL="285750" indent="-285750">
              <a:buClr>
                <a:srgbClr val="7FAF3A"/>
              </a:buClr>
              <a:buFont typeface="Courier New" panose="02070309020205020404" pitchFamily="49" charset="0"/>
              <a:buChar char="o"/>
            </a:pPr>
            <a:endParaRPr lang="en-US" sz="1400" dirty="0"/>
          </a:p>
          <a:p>
            <a:r>
              <a:rPr lang="en-US" dirty="0"/>
              <a:t>Product Deployment Specialists</a:t>
            </a:r>
          </a:p>
          <a:p>
            <a:pPr marL="285750" indent="-285750">
              <a:buClr>
                <a:srgbClr val="7FAF3A"/>
              </a:buClr>
              <a:buFont typeface="Courier New" panose="02070309020205020404" pitchFamily="49" charset="0"/>
              <a:buChar char="o"/>
            </a:pPr>
            <a:r>
              <a:rPr lang="en-US" sz="1400" dirty="0"/>
              <a:t>Pre-Launch and at Launch Management and Support</a:t>
            </a:r>
          </a:p>
          <a:p>
            <a:pPr marL="285750" indent="-285750">
              <a:buClr>
                <a:srgbClr val="7FAF3A"/>
              </a:buClr>
              <a:buFont typeface="Courier New" panose="02070309020205020404" pitchFamily="49" charset="0"/>
              <a:buChar char="o"/>
            </a:pPr>
            <a:endParaRPr lang="en-US" sz="1400" dirty="0"/>
          </a:p>
          <a:p>
            <a:r>
              <a:rPr lang="en-US" dirty="0"/>
              <a:t>Regional Performance Managers</a:t>
            </a:r>
          </a:p>
          <a:p>
            <a:pPr marL="285750" indent="-285750">
              <a:buClr>
                <a:srgbClr val="7FAF3A"/>
              </a:buClr>
              <a:buFont typeface="Courier New" panose="02070309020205020404" pitchFamily="49" charset="0"/>
              <a:buChar char="o"/>
            </a:pPr>
            <a:r>
              <a:rPr lang="en-US" sz="1400" dirty="0"/>
              <a:t>Build Dealership performance w/ assessment, process, and training </a:t>
            </a:r>
          </a:p>
        </p:txBody>
      </p:sp>
      <p:sp>
        <p:nvSpPr>
          <p:cNvPr id="56" name="TextBox 55">
            <a:extLst>
              <a:ext uri="{FF2B5EF4-FFF2-40B4-BE49-F238E27FC236}">
                <a16:creationId xmlns:a16="http://schemas.microsoft.com/office/drawing/2014/main" id="{B51182F2-2EB9-6B4D-2904-988772DD8138}"/>
              </a:ext>
            </a:extLst>
          </p:cNvPr>
          <p:cNvSpPr txBox="1"/>
          <p:nvPr/>
        </p:nvSpPr>
        <p:spPr>
          <a:xfrm>
            <a:off x="0" y="2723662"/>
            <a:ext cx="5134708" cy="369332"/>
          </a:xfrm>
          <a:prstGeom prst="rect">
            <a:avLst/>
          </a:prstGeom>
          <a:solidFill>
            <a:srgbClr val="F8F8F8">
              <a:alpha val="80000"/>
            </a:srgbClr>
          </a:solidFill>
        </p:spPr>
        <p:txBody>
          <a:bodyPr wrap="square" rtlCol="0">
            <a:spAutoFit/>
          </a:bodyPr>
          <a:lstStyle/>
          <a:p>
            <a:pPr algn="ctr"/>
            <a:r>
              <a:rPr lang="en-US" dirty="0"/>
              <a:t>Average Sell Through Rate = 60% +</a:t>
            </a:r>
          </a:p>
        </p:txBody>
      </p:sp>
      <p:pic>
        <p:nvPicPr>
          <p:cNvPr id="12" name="Picture 11">
            <a:extLst>
              <a:ext uri="{FF2B5EF4-FFF2-40B4-BE49-F238E27FC236}">
                <a16:creationId xmlns:a16="http://schemas.microsoft.com/office/drawing/2014/main" id="{BD3DF2FE-4313-C251-550E-D64DAAD699D1}"/>
              </a:ext>
            </a:extLst>
          </p:cNvPr>
          <p:cNvPicPr>
            <a:picLocks noChangeAspect="1"/>
          </p:cNvPicPr>
          <p:nvPr/>
        </p:nvPicPr>
        <p:blipFill rotWithShape="1">
          <a:blip r:embed="rId4">
            <a:clrChange>
              <a:clrFrom>
                <a:srgbClr val="FFFFFF"/>
              </a:clrFrom>
              <a:clrTo>
                <a:srgbClr val="FFFFFF">
                  <a:alpha val="0"/>
                </a:srgbClr>
              </a:clrTo>
            </a:clrChange>
          </a:blip>
          <a:srcRect l="39465" t="31434" r="41541" b="60741"/>
          <a:stretch/>
        </p:blipFill>
        <p:spPr>
          <a:xfrm>
            <a:off x="5529947" y="280098"/>
            <a:ext cx="1711263" cy="470026"/>
          </a:xfrm>
          <a:prstGeom prst="rect">
            <a:avLst/>
          </a:prstGeom>
        </p:spPr>
      </p:pic>
    </p:spTree>
    <p:extLst>
      <p:ext uri="{BB962C8B-B14F-4D97-AF65-F5344CB8AC3E}">
        <p14:creationId xmlns:p14="http://schemas.microsoft.com/office/powerpoint/2010/main" val="178555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Dealership Implementation</a:t>
            </a:r>
            <a:br>
              <a:rPr lang="en-US" dirty="0"/>
            </a:br>
            <a:endParaRPr lang="en-US" dirty="0"/>
          </a:p>
        </p:txBody>
      </p:sp>
      <p:sp>
        <p:nvSpPr>
          <p:cNvPr id="4" name="Slide Number Placeholder 3"/>
          <p:cNvSpPr>
            <a:spLocks noGrp="1"/>
          </p:cNvSpPr>
          <p:nvPr>
            <p:ph type="sldNum" sz="quarter" idx="4"/>
          </p:nvPr>
        </p:nvSpPr>
        <p:spPr/>
        <p:txBody>
          <a:bodyPr/>
          <a:lstStyle/>
          <a:p>
            <a:fld id="{8E497410-B0D3-EB4B-9B1E-CAD3FC469657}" type="slidenum">
              <a:rPr lang="en-US" smtClean="0"/>
              <a:pPr/>
              <a:t>7</a:t>
            </a:fld>
            <a:endParaRPr lang="en-US" dirty="0"/>
          </a:p>
        </p:txBody>
      </p:sp>
      <p:cxnSp>
        <p:nvCxnSpPr>
          <p:cNvPr id="6" name="Straight Connector 5"/>
          <p:cNvCxnSpPr/>
          <p:nvPr/>
        </p:nvCxnSpPr>
        <p:spPr>
          <a:xfrm flipV="1">
            <a:off x="688975" y="833829"/>
            <a:ext cx="6561903" cy="320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98120" y="2595121"/>
            <a:ext cx="8587740" cy="200902"/>
            <a:chOff x="450166" y="2051934"/>
            <a:chExt cx="6890471" cy="200902"/>
          </a:xfrm>
        </p:grpSpPr>
        <p:sp>
          <p:nvSpPr>
            <p:cNvPr id="7" name="Oval 6"/>
            <p:cNvSpPr/>
            <p:nvPr/>
          </p:nvSpPr>
          <p:spPr>
            <a:xfrm>
              <a:off x="450166" y="2067951"/>
              <a:ext cx="156663" cy="184885"/>
            </a:xfrm>
            <a:prstGeom prst="ellipse">
              <a:avLst/>
            </a:prstGeom>
            <a:solidFill>
              <a:schemeClr val="bg1">
                <a:lumMod val="9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606829" y="2144377"/>
              <a:ext cx="6561903" cy="320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183974" y="2051934"/>
              <a:ext cx="156663" cy="184885"/>
            </a:xfrm>
            <a:prstGeom prst="ellipse">
              <a:avLst/>
            </a:prstGeom>
            <a:solidFill>
              <a:schemeClr val="bg1">
                <a:lumMod val="9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57489" y="2300204"/>
            <a:ext cx="1293668" cy="1709854"/>
            <a:chOff x="440369" y="2097839"/>
            <a:chExt cx="1293668" cy="1709854"/>
          </a:xfrm>
        </p:grpSpPr>
        <p:sp>
          <p:nvSpPr>
            <p:cNvPr id="12" name="Rectangle 17"/>
            <p:cNvSpPr>
              <a:spLocks/>
            </p:cNvSpPr>
            <p:nvPr/>
          </p:nvSpPr>
          <p:spPr bwMode="auto">
            <a:xfrm>
              <a:off x="440369" y="3349779"/>
              <a:ext cx="1293667" cy="45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spcBef>
                  <a:spcPts val="638"/>
                </a:spcBef>
              </a:pPr>
              <a:r>
                <a:rPr lang="en-US" sz="1200" b="1" dirty="0">
                  <a:solidFill>
                    <a:srgbClr val="2C2C2C"/>
                  </a:solidFill>
                  <a:latin typeface="Arial" charset="0"/>
                  <a:ea typeface="Arial" charset="0"/>
                  <a:cs typeface="Arial" charset="0"/>
                  <a:sym typeface="Lato Bold" charset="0"/>
                </a:rPr>
                <a:t>Install Device </a:t>
              </a:r>
              <a:r>
                <a:rPr lang="en-US" sz="1200" dirty="0">
                  <a:solidFill>
                    <a:srgbClr val="2C2C2C"/>
                  </a:solidFill>
                  <a:latin typeface="Arial" charset="0"/>
                  <a:ea typeface="Arial" charset="0"/>
                  <a:cs typeface="Arial" charset="0"/>
                  <a:sym typeface="Lato Bold" charset="0"/>
                </a:rPr>
                <a:t>on Entire Inventory</a:t>
              </a:r>
            </a:p>
          </p:txBody>
        </p:sp>
        <p:sp>
          <p:nvSpPr>
            <p:cNvPr id="15" name="Right Arrow 14"/>
            <p:cNvSpPr/>
            <p:nvPr/>
          </p:nvSpPr>
          <p:spPr>
            <a:xfrm>
              <a:off x="1318401" y="2240750"/>
              <a:ext cx="415636" cy="560475"/>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398" y="2097839"/>
              <a:ext cx="829056" cy="829056"/>
            </a:xfrm>
            <a:prstGeom prst="rect">
              <a:avLst/>
            </a:prstGeom>
          </p:spPr>
        </p:pic>
        <p:cxnSp>
          <p:nvCxnSpPr>
            <p:cNvPr id="40" name="Straight Connector 39"/>
            <p:cNvCxnSpPr/>
            <p:nvPr/>
          </p:nvCxnSpPr>
          <p:spPr>
            <a:xfrm>
              <a:off x="1109630" y="2987135"/>
              <a:ext cx="0" cy="305908"/>
            </a:xfrm>
            <a:prstGeom prst="line">
              <a:avLst/>
            </a:prstGeom>
            <a:ln w="6350">
              <a:solidFill>
                <a:srgbClr val="7FAF3A"/>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2317910" y="2292584"/>
            <a:ext cx="996302" cy="829056"/>
            <a:chOff x="2317910" y="2090219"/>
            <a:chExt cx="996302" cy="829056"/>
          </a:xfrm>
        </p:grpSpPr>
        <p:sp>
          <p:nvSpPr>
            <p:cNvPr id="19" name="Right Arrow 18"/>
            <p:cNvSpPr/>
            <p:nvPr/>
          </p:nvSpPr>
          <p:spPr>
            <a:xfrm>
              <a:off x="2898576" y="2224066"/>
              <a:ext cx="415636" cy="560475"/>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17910" y="2090219"/>
              <a:ext cx="829056" cy="829056"/>
            </a:xfrm>
            <a:prstGeom prst="rect">
              <a:avLst/>
            </a:prstGeom>
          </p:spPr>
        </p:pic>
      </p:grpSp>
      <p:grpSp>
        <p:nvGrpSpPr>
          <p:cNvPr id="49" name="Group 48"/>
          <p:cNvGrpSpPr/>
          <p:nvPr/>
        </p:nvGrpSpPr>
        <p:grpSpPr>
          <a:xfrm>
            <a:off x="3314212" y="2272950"/>
            <a:ext cx="2101167" cy="2119060"/>
            <a:chOff x="3314212" y="2070585"/>
            <a:chExt cx="2101167" cy="2119060"/>
          </a:xfrm>
        </p:grpSpPr>
        <p:sp>
          <p:nvSpPr>
            <p:cNvPr id="25" name="Rectangle 17"/>
            <p:cNvSpPr>
              <a:spLocks/>
            </p:cNvSpPr>
            <p:nvPr/>
          </p:nvSpPr>
          <p:spPr bwMode="auto">
            <a:xfrm>
              <a:off x="3314212" y="3349779"/>
              <a:ext cx="2101167" cy="83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spcBef>
                  <a:spcPts val="638"/>
                </a:spcBef>
              </a:pPr>
              <a:r>
                <a:rPr lang="en-US" sz="1200" b="1" dirty="0">
                  <a:latin typeface="Arial" charset="0"/>
                  <a:ea typeface="Arial" charset="0"/>
                  <a:cs typeface="Arial" charset="0"/>
                </a:rPr>
                <a:t>Provide onsite training </a:t>
              </a:r>
              <a:r>
                <a:rPr lang="en-US" sz="1200" dirty="0">
                  <a:latin typeface="Arial" charset="0"/>
                  <a:ea typeface="Arial" charset="0"/>
                  <a:cs typeface="Arial" charset="0"/>
                </a:rPr>
                <a:t>for Sales Team and F&amp;I Managers on system usage and F&amp;I sale of Elo GPS product</a:t>
              </a:r>
              <a:endParaRPr lang="en-US" sz="1200" dirty="0">
                <a:solidFill>
                  <a:srgbClr val="2C2C2C"/>
                </a:solidFill>
                <a:latin typeface="Arial" charset="0"/>
                <a:ea typeface="Arial" charset="0"/>
                <a:cs typeface="Arial" charset="0"/>
                <a:sym typeface="Lato Bold" charset="0"/>
              </a:endParaRPr>
            </a:p>
          </p:txBody>
        </p:sp>
        <p:sp>
          <p:nvSpPr>
            <p:cNvPr id="27" name="Right Arrow 26"/>
            <p:cNvSpPr/>
            <p:nvPr/>
          </p:nvSpPr>
          <p:spPr>
            <a:xfrm>
              <a:off x="4550240" y="2232129"/>
              <a:ext cx="415636" cy="560475"/>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54779" y="2070585"/>
              <a:ext cx="829056" cy="829056"/>
            </a:xfrm>
            <a:prstGeom prst="rect">
              <a:avLst/>
            </a:prstGeom>
          </p:spPr>
        </p:pic>
        <p:cxnSp>
          <p:nvCxnSpPr>
            <p:cNvPr id="42" name="Straight Connector 41"/>
            <p:cNvCxnSpPr/>
            <p:nvPr/>
          </p:nvCxnSpPr>
          <p:spPr>
            <a:xfrm>
              <a:off x="4378335" y="2964495"/>
              <a:ext cx="0" cy="305908"/>
            </a:xfrm>
            <a:prstGeom prst="line">
              <a:avLst/>
            </a:prstGeom>
            <a:ln w="6350">
              <a:solidFill>
                <a:srgbClr val="7FAF3A"/>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5164692" y="1134512"/>
            <a:ext cx="2014291" cy="1947872"/>
            <a:chOff x="5164692" y="1134512"/>
            <a:chExt cx="2014291" cy="1947872"/>
          </a:xfrm>
        </p:grpSpPr>
        <p:sp>
          <p:nvSpPr>
            <p:cNvPr id="29" name="Right Arrow 28"/>
            <p:cNvSpPr/>
            <p:nvPr/>
          </p:nvSpPr>
          <p:spPr>
            <a:xfrm>
              <a:off x="6364086" y="2414049"/>
              <a:ext cx="415636" cy="560475"/>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57310" y="2253328"/>
              <a:ext cx="829056" cy="829056"/>
            </a:xfrm>
            <a:prstGeom prst="rect">
              <a:avLst/>
            </a:prstGeom>
          </p:spPr>
        </p:pic>
        <p:sp>
          <p:nvSpPr>
            <p:cNvPr id="33" name="Rectangle 17"/>
            <p:cNvSpPr>
              <a:spLocks/>
            </p:cNvSpPr>
            <p:nvPr/>
          </p:nvSpPr>
          <p:spPr bwMode="auto">
            <a:xfrm>
              <a:off x="5164692" y="1134512"/>
              <a:ext cx="2014291" cy="68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spcBef>
                  <a:spcPts val="638"/>
                </a:spcBef>
              </a:pPr>
              <a:r>
                <a:rPr lang="en-US" sz="1200" b="1" dirty="0">
                  <a:latin typeface="Arial" charset="0"/>
                  <a:ea typeface="Arial" charset="0"/>
                  <a:cs typeface="Arial" charset="0"/>
                </a:rPr>
                <a:t>Train Service Department </a:t>
              </a:r>
              <a:r>
                <a:rPr lang="en-US" sz="1200" dirty="0">
                  <a:latin typeface="Arial" charset="0"/>
                  <a:ea typeface="Arial" charset="0"/>
                  <a:cs typeface="Arial" charset="0"/>
                </a:rPr>
                <a:t>on service intervals with exact miles and engine light notifications</a:t>
              </a:r>
              <a:endParaRPr lang="en-US" sz="1200" dirty="0">
                <a:solidFill>
                  <a:srgbClr val="2C2C2C"/>
                </a:solidFill>
                <a:latin typeface="Arial" charset="0"/>
                <a:ea typeface="Arial" charset="0"/>
                <a:cs typeface="Arial" charset="0"/>
                <a:sym typeface="Lato Bold" charset="0"/>
              </a:endParaRPr>
            </a:p>
          </p:txBody>
        </p:sp>
        <p:cxnSp>
          <p:nvCxnSpPr>
            <p:cNvPr id="43" name="Straight Connector 42"/>
            <p:cNvCxnSpPr/>
            <p:nvPr/>
          </p:nvCxnSpPr>
          <p:spPr>
            <a:xfrm>
              <a:off x="6156848" y="1903405"/>
              <a:ext cx="0" cy="305908"/>
            </a:xfrm>
            <a:prstGeom prst="line">
              <a:avLst/>
            </a:prstGeom>
            <a:ln w="6350">
              <a:solidFill>
                <a:srgbClr val="7FAF3A"/>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6839219" y="2277712"/>
            <a:ext cx="2199905" cy="1990557"/>
            <a:chOff x="6839219" y="2075347"/>
            <a:chExt cx="2199905" cy="1990557"/>
          </a:xfrm>
        </p:grpSpPr>
        <p:sp>
          <p:nvSpPr>
            <p:cNvPr id="35" name="Right Arrow 34"/>
            <p:cNvSpPr/>
            <p:nvPr/>
          </p:nvSpPr>
          <p:spPr>
            <a:xfrm>
              <a:off x="8071968" y="2204960"/>
              <a:ext cx="415636" cy="560475"/>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69434" y="2075347"/>
              <a:ext cx="804672" cy="804672"/>
            </a:xfrm>
            <a:prstGeom prst="rect">
              <a:avLst/>
            </a:prstGeom>
          </p:spPr>
        </p:pic>
        <p:sp>
          <p:nvSpPr>
            <p:cNvPr id="39" name="Rectangle 17"/>
            <p:cNvSpPr>
              <a:spLocks/>
            </p:cNvSpPr>
            <p:nvPr/>
          </p:nvSpPr>
          <p:spPr bwMode="auto">
            <a:xfrm>
              <a:off x="6839219" y="3344020"/>
              <a:ext cx="2199905" cy="72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spcBef>
                  <a:spcPts val="638"/>
                </a:spcBef>
              </a:pPr>
              <a:r>
                <a:rPr lang="en-US" sz="1200" b="1" dirty="0">
                  <a:latin typeface="Arial" charset="0"/>
                  <a:ea typeface="Arial" charset="0"/>
                  <a:cs typeface="Arial" charset="0"/>
                </a:rPr>
                <a:t>Provide Materials and ongoing training </a:t>
              </a:r>
              <a:r>
                <a:rPr lang="en-US" sz="1200" dirty="0">
                  <a:latin typeface="Arial" charset="0"/>
                  <a:ea typeface="Arial" charset="0"/>
                  <a:cs typeface="Arial" charset="0"/>
                </a:rPr>
                <a:t>to ensure proper penetration and proper installation and stocking procedures</a:t>
              </a:r>
              <a:endParaRPr lang="en-US" sz="1200" dirty="0">
                <a:solidFill>
                  <a:srgbClr val="2C2C2C"/>
                </a:solidFill>
                <a:latin typeface="Arial" charset="0"/>
                <a:ea typeface="Arial" charset="0"/>
                <a:cs typeface="Arial" charset="0"/>
                <a:sym typeface="Lato Bold" charset="0"/>
              </a:endParaRPr>
            </a:p>
          </p:txBody>
        </p:sp>
        <p:cxnSp>
          <p:nvCxnSpPr>
            <p:cNvPr id="44" name="Straight Connector 43"/>
            <p:cNvCxnSpPr/>
            <p:nvPr/>
          </p:nvCxnSpPr>
          <p:spPr>
            <a:xfrm>
              <a:off x="7871770" y="2904130"/>
              <a:ext cx="0" cy="305908"/>
            </a:xfrm>
            <a:prstGeom prst="line">
              <a:avLst/>
            </a:prstGeom>
            <a:ln w="6350">
              <a:solidFill>
                <a:srgbClr val="7FAF3A"/>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1909058" y="1134512"/>
            <a:ext cx="1746441" cy="1074801"/>
            <a:chOff x="1859217" y="918891"/>
            <a:chExt cx="1746441" cy="1074801"/>
          </a:xfrm>
        </p:grpSpPr>
        <p:sp>
          <p:nvSpPr>
            <p:cNvPr id="13" name="Rectangle 17"/>
            <p:cNvSpPr>
              <a:spLocks/>
            </p:cNvSpPr>
            <p:nvPr/>
          </p:nvSpPr>
          <p:spPr bwMode="auto">
            <a:xfrm>
              <a:off x="1859217" y="918891"/>
              <a:ext cx="1746441" cy="5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spcBef>
                  <a:spcPts val="638"/>
                </a:spcBef>
              </a:pPr>
              <a:r>
                <a:rPr lang="en-US" sz="1200" b="1" dirty="0">
                  <a:latin typeface="Arial" charset="0"/>
                  <a:ea typeface="Arial" charset="0"/>
                  <a:cs typeface="Arial" charset="0"/>
                </a:rPr>
                <a:t>Train Service/ Parts </a:t>
              </a:r>
              <a:r>
                <a:rPr lang="en-US" sz="1200" dirty="0">
                  <a:latin typeface="Arial" charset="0"/>
                  <a:ea typeface="Arial" charset="0"/>
                  <a:cs typeface="Arial" charset="0"/>
                </a:rPr>
                <a:t>department on Installation and inventory of devices   </a:t>
              </a:r>
              <a:endParaRPr lang="en-US" sz="1200" dirty="0">
                <a:solidFill>
                  <a:srgbClr val="2C2C2C"/>
                </a:solidFill>
                <a:latin typeface="Arial" charset="0"/>
                <a:ea typeface="Arial" charset="0"/>
                <a:cs typeface="Arial" charset="0"/>
                <a:sym typeface="Lato Bold" charset="0"/>
              </a:endParaRPr>
            </a:p>
          </p:txBody>
        </p:sp>
        <p:cxnSp>
          <p:nvCxnSpPr>
            <p:cNvPr id="45" name="Straight Connector 44"/>
            <p:cNvCxnSpPr/>
            <p:nvPr/>
          </p:nvCxnSpPr>
          <p:spPr>
            <a:xfrm>
              <a:off x="2732437" y="1687784"/>
              <a:ext cx="1" cy="305908"/>
            </a:xfrm>
            <a:prstGeom prst="line">
              <a:avLst/>
            </a:prstGeom>
            <a:ln w="6350">
              <a:solidFill>
                <a:srgbClr val="7FAF3A"/>
              </a:solidFill>
            </a:ln>
            <a:effectLst/>
          </p:spPr>
          <p:style>
            <a:lnRef idx="2">
              <a:schemeClr val="accent1"/>
            </a:lnRef>
            <a:fillRef idx="0">
              <a:schemeClr val="accent1"/>
            </a:fillRef>
            <a:effectRef idx="1">
              <a:schemeClr val="accent1"/>
            </a:effectRef>
            <a:fontRef idx="minor">
              <a:schemeClr val="tx1"/>
            </a:fontRef>
          </p:style>
        </p:cxnSp>
      </p:grpSp>
      <p:sp>
        <p:nvSpPr>
          <p:cNvPr id="38" name="Date Placeholder 3">
            <a:extLst>
              <a:ext uri="{FF2B5EF4-FFF2-40B4-BE49-F238E27FC236}">
                <a16:creationId xmlns:a16="http://schemas.microsoft.com/office/drawing/2014/main" id="{4AEE9434-9B7D-0440-9F63-BBE6F97D3E88}"/>
              </a:ext>
            </a:extLst>
          </p:cNvPr>
          <p:cNvSpPr>
            <a:spLocks noGrp="1"/>
          </p:cNvSpPr>
          <p:nvPr>
            <p:ph type="dt" sz="half" idx="2"/>
          </p:nvPr>
        </p:nvSpPr>
        <p:spPr>
          <a:xfrm>
            <a:off x="847366" y="4813169"/>
            <a:ext cx="2133600" cy="205998"/>
          </a:xfrm>
          <a:prstGeom prst="rect">
            <a:avLst/>
          </a:prstGeom>
        </p:spPr>
        <p:txBody>
          <a:bodyPr vert="horz" lIns="0" tIns="0" rIns="0" bIns="0" rtlCol="0" anchor="t" anchorCtr="0"/>
          <a:lstStyle>
            <a:lvl1pPr algn="l">
              <a:defRPr sz="900">
                <a:solidFill>
                  <a:schemeClr val="bg1"/>
                </a:solidFill>
                <a:latin typeface="Arial"/>
                <a:cs typeface="Arial"/>
              </a:defRPr>
            </a:lvl1pPr>
          </a:lstStyle>
          <a:p>
            <a:r>
              <a:rPr lang="en-US" dirty="0"/>
              <a:t>I    Elo GPS</a:t>
            </a:r>
          </a:p>
        </p:txBody>
      </p:sp>
      <p:pic>
        <p:nvPicPr>
          <p:cNvPr id="41" name="Picture 40">
            <a:extLst>
              <a:ext uri="{FF2B5EF4-FFF2-40B4-BE49-F238E27FC236}">
                <a16:creationId xmlns:a16="http://schemas.microsoft.com/office/drawing/2014/main" id="{3313F08E-562E-69F1-4B0F-D9C4D6F9E872}"/>
              </a:ext>
            </a:extLst>
          </p:cNvPr>
          <p:cNvPicPr>
            <a:picLocks noChangeAspect="1"/>
          </p:cNvPicPr>
          <p:nvPr/>
        </p:nvPicPr>
        <p:blipFill rotWithShape="1">
          <a:blip r:embed="rId8">
            <a:clrChange>
              <a:clrFrom>
                <a:srgbClr val="FFFFFF"/>
              </a:clrFrom>
              <a:clrTo>
                <a:srgbClr val="FFFFFF">
                  <a:alpha val="0"/>
                </a:srgbClr>
              </a:clrTo>
            </a:clrChange>
          </a:blip>
          <a:srcRect l="39465" t="31434" r="41541" b="60741"/>
          <a:stretch/>
        </p:blipFill>
        <p:spPr>
          <a:xfrm>
            <a:off x="5529947" y="280098"/>
            <a:ext cx="1711263" cy="470026"/>
          </a:xfrm>
          <a:prstGeom prst="rect">
            <a:avLst/>
          </a:prstGeom>
        </p:spPr>
      </p:pic>
    </p:spTree>
    <p:extLst>
      <p:ext uri="{BB962C8B-B14F-4D97-AF65-F5344CB8AC3E}">
        <p14:creationId xmlns:p14="http://schemas.microsoft.com/office/powerpoint/2010/main" val="46498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E497410-B0D3-EB4B-9B1E-CAD3FC469657}" type="slidenum">
              <a:rPr lang="en-US" smtClean="0"/>
              <a:pPr/>
              <a:t>8</a:t>
            </a:fld>
            <a:endParaRPr lang="en-US" dirty="0"/>
          </a:p>
        </p:txBody>
      </p:sp>
      <p:cxnSp>
        <p:nvCxnSpPr>
          <p:cNvPr id="6" name="Straight Connector 5"/>
          <p:cNvCxnSpPr/>
          <p:nvPr/>
        </p:nvCxnSpPr>
        <p:spPr>
          <a:xfrm flipV="1">
            <a:off x="688975" y="833829"/>
            <a:ext cx="6561903" cy="320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01A77A53-2BAC-D744-B924-0D1A2F5D499F}"/>
              </a:ext>
            </a:extLst>
          </p:cNvPr>
          <p:cNvSpPr>
            <a:spLocks noGrp="1"/>
          </p:cNvSpPr>
          <p:nvPr>
            <p:ph type="dt" sz="half" idx="2"/>
          </p:nvPr>
        </p:nvSpPr>
        <p:spPr>
          <a:xfrm>
            <a:off x="847366" y="4813169"/>
            <a:ext cx="2133600" cy="205998"/>
          </a:xfrm>
          <a:prstGeom prst="rect">
            <a:avLst/>
          </a:prstGeom>
        </p:spPr>
        <p:txBody>
          <a:bodyPr vert="horz" lIns="0" tIns="0" rIns="0" bIns="0" rtlCol="0" anchor="t" anchorCtr="0"/>
          <a:lstStyle>
            <a:lvl1pPr algn="l">
              <a:defRPr sz="900">
                <a:solidFill>
                  <a:schemeClr val="bg1"/>
                </a:solidFill>
                <a:latin typeface="Arial"/>
                <a:cs typeface="Arial"/>
              </a:defRPr>
            </a:lvl1pPr>
          </a:lstStyle>
          <a:p>
            <a:r>
              <a:rPr lang="en-US" dirty="0"/>
              <a:t>I    Elo GPS</a:t>
            </a:r>
          </a:p>
        </p:txBody>
      </p:sp>
      <p:sp>
        <p:nvSpPr>
          <p:cNvPr id="25" name="Title 1">
            <a:extLst>
              <a:ext uri="{FF2B5EF4-FFF2-40B4-BE49-F238E27FC236}">
                <a16:creationId xmlns:a16="http://schemas.microsoft.com/office/drawing/2014/main" id="{560F4AC0-7390-4F07-AE28-6C7B9206F356}"/>
              </a:ext>
            </a:extLst>
          </p:cNvPr>
          <p:cNvSpPr txBox="1">
            <a:spLocks/>
          </p:cNvSpPr>
          <p:nvPr/>
        </p:nvSpPr>
        <p:spPr>
          <a:xfrm>
            <a:off x="2474388" y="303045"/>
            <a:ext cx="6846956" cy="857250"/>
          </a:xfrm>
          <a:prstGeom prst="rect">
            <a:avLst/>
          </a:prstGeom>
        </p:spPr>
        <p:txBody>
          <a:bodyPr vert="horz" lIns="0" tIns="0" rIns="0" bIns="0" rtlCol="0" anchor="t" anchorCtr="0">
            <a:noAutofit/>
          </a:bodyPr>
          <a:lstStyle>
            <a:lvl1pPr algn="l" defTabSz="457200" rtl="0" eaLnBrk="1" latinLnBrk="0" hangingPunct="1">
              <a:spcBef>
                <a:spcPct val="0"/>
              </a:spcBef>
              <a:buNone/>
              <a:defRPr sz="2400" kern="1200">
                <a:solidFill>
                  <a:srgbClr val="323F48"/>
                </a:solidFill>
                <a:latin typeface="Arial"/>
                <a:ea typeface="+mj-ea"/>
                <a:cs typeface="Arial"/>
              </a:defRPr>
            </a:lvl1pPr>
          </a:lstStyle>
          <a:p>
            <a:r>
              <a:rPr lang="en-US" dirty="0"/>
              <a:t>Dealer Tools</a:t>
            </a:r>
          </a:p>
        </p:txBody>
      </p:sp>
      <p:pic>
        <p:nvPicPr>
          <p:cNvPr id="8" name="Picture 7">
            <a:extLst>
              <a:ext uri="{FF2B5EF4-FFF2-40B4-BE49-F238E27FC236}">
                <a16:creationId xmlns:a16="http://schemas.microsoft.com/office/drawing/2014/main" id="{C351BABD-A1DA-4D46-9927-77911E4A3E5B}"/>
              </a:ext>
            </a:extLst>
          </p:cNvPr>
          <p:cNvPicPr>
            <a:picLocks noChangeAspect="1"/>
          </p:cNvPicPr>
          <p:nvPr/>
        </p:nvPicPr>
        <p:blipFill>
          <a:blip r:embed="rId3"/>
          <a:stretch>
            <a:fillRect/>
          </a:stretch>
        </p:blipFill>
        <p:spPr>
          <a:xfrm>
            <a:off x="688573" y="326996"/>
            <a:ext cx="1704415" cy="388572"/>
          </a:xfrm>
          <a:prstGeom prst="rect">
            <a:avLst/>
          </a:prstGeom>
        </p:spPr>
      </p:pic>
      <p:sp>
        <p:nvSpPr>
          <p:cNvPr id="35" name="Slide Number Placeholder 3">
            <a:extLst>
              <a:ext uri="{FF2B5EF4-FFF2-40B4-BE49-F238E27FC236}">
                <a16:creationId xmlns:a16="http://schemas.microsoft.com/office/drawing/2014/main" id="{0D63B1C2-DD16-4A8D-A221-B01658EA2F01}"/>
              </a:ext>
            </a:extLst>
          </p:cNvPr>
          <p:cNvSpPr txBox="1">
            <a:spLocks/>
          </p:cNvSpPr>
          <p:nvPr/>
        </p:nvSpPr>
        <p:spPr>
          <a:xfrm>
            <a:off x="8199557" y="4588735"/>
            <a:ext cx="462746" cy="205998"/>
          </a:xfrm>
          <a:prstGeom prst="rect">
            <a:avLst/>
          </a:prstGeom>
        </p:spPr>
        <p:txBody>
          <a:bodyPr vert="horz" lIns="91440" tIns="0" rIns="0" bIns="0" rtlCol="0" anchor="t" anchorCtr="0"/>
          <a:lstStyle>
            <a:defPPr>
              <a:defRPr lang="en-US"/>
            </a:defPPr>
            <a:lvl1pPr marL="0" algn="r" defTabSz="457200" rtl="0" eaLnBrk="1" latinLnBrk="0" hangingPunct="1">
              <a:defRPr sz="9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497410-B0D3-EB4B-9B1E-CAD3FC469657}" type="slidenum">
              <a:rPr lang="en-US" smtClean="0"/>
              <a:pPr/>
              <a:t>8</a:t>
            </a:fld>
            <a:endParaRPr lang="en-US" dirty="0"/>
          </a:p>
        </p:txBody>
      </p:sp>
      <p:pic>
        <p:nvPicPr>
          <p:cNvPr id="3" name="Picture 2">
            <a:extLst>
              <a:ext uri="{FF2B5EF4-FFF2-40B4-BE49-F238E27FC236}">
                <a16:creationId xmlns:a16="http://schemas.microsoft.com/office/drawing/2014/main" id="{8C570FBD-B329-F183-65A0-D0531A4670F8}"/>
              </a:ext>
            </a:extLst>
          </p:cNvPr>
          <p:cNvPicPr>
            <a:picLocks noChangeAspect="1"/>
          </p:cNvPicPr>
          <p:nvPr/>
        </p:nvPicPr>
        <p:blipFill rotWithShape="1">
          <a:blip r:embed="rId4"/>
          <a:srcRect l="38799" t="25080" r="21655" b="41465"/>
          <a:stretch/>
        </p:blipFill>
        <p:spPr>
          <a:xfrm>
            <a:off x="0" y="865861"/>
            <a:ext cx="6800149" cy="3835091"/>
          </a:xfrm>
          <a:prstGeom prst="rect">
            <a:avLst/>
          </a:prstGeom>
        </p:spPr>
      </p:pic>
      <p:sp>
        <p:nvSpPr>
          <p:cNvPr id="5" name="TextBox 4">
            <a:extLst>
              <a:ext uri="{FF2B5EF4-FFF2-40B4-BE49-F238E27FC236}">
                <a16:creationId xmlns:a16="http://schemas.microsoft.com/office/drawing/2014/main" id="{8318C45C-9104-8FD9-78D8-CF58993DCECA}"/>
              </a:ext>
            </a:extLst>
          </p:cNvPr>
          <p:cNvSpPr txBox="1"/>
          <p:nvPr/>
        </p:nvSpPr>
        <p:spPr>
          <a:xfrm>
            <a:off x="6959602" y="1160295"/>
            <a:ext cx="1973384" cy="1569660"/>
          </a:xfrm>
          <a:prstGeom prst="rect">
            <a:avLst/>
          </a:prstGeom>
          <a:noFill/>
          <a:ln>
            <a:solidFill>
              <a:srgbClr val="0070C0"/>
            </a:solidFill>
          </a:ln>
        </p:spPr>
        <p:txBody>
          <a:bodyPr wrap="square" rtlCol="0">
            <a:spAutoFit/>
          </a:bodyPr>
          <a:lstStyle/>
          <a:p>
            <a:r>
              <a:rPr lang="en-US" sz="2400" b="1" dirty="0"/>
              <a:t>74% </a:t>
            </a:r>
          </a:p>
          <a:p>
            <a:r>
              <a:rPr lang="en-US" sz="1200" dirty="0"/>
              <a:t>of Buyers who had their vehicle serviced at the selling dealership said they would return to the selling dealership to purchase their next car</a:t>
            </a:r>
          </a:p>
        </p:txBody>
      </p:sp>
      <p:sp>
        <p:nvSpPr>
          <p:cNvPr id="24" name="TextBox 23">
            <a:extLst>
              <a:ext uri="{FF2B5EF4-FFF2-40B4-BE49-F238E27FC236}">
                <a16:creationId xmlns:a16="http://schemas.microsoft.com/office/drawing/2014/main" id="{052E83DC-49E5-DD85-AE1F-F4FFCE35CAFB}"/>
              </a:ext>
            </a:extLst>
          </p:cNvPr>
          <p:cNvSpPr txBox="1"/>
          <p:nvPr/>
        </p:nvSpPr>
        <p:spPr>
          <a:xfrm>
            <a:off x="6959602" y="3049196"/>
            <a:ext cx="1973384" cy="1200329"/>
          </a:xfrm>
          <a:prstGeom prst="rect">
            <a:avLst/>
          </a:prstGeom>
          <a:noFill/>
          <a:ln>
            <a:solidFill>
              <a:srgbClr val="0070C0"/>
            </a:solidFill>
          </a:ln>
        </p:spPr>
        <p:txBody>
          <a:bodyPr wrap="square" rtlCol="0">
            <a:spAutoFit/>
          </a:bodyPr>
          <a:lstStyle/>
          <a:p>
            <a:r>
              <a:rPr lang="en-US" sz="2400" b="1" dirty="0"/>
              <a:t>71% </a:t>
            </a:r>
          </a:p>
          <a:p>
            <a:r>
              <a:rPr lang="en-US" sz="1200" dirty="0"/>
              <a:t>of Buyers stated they want easy to understand vehicle health and maintenance information </a:t>
            </a:r>
          </a:p>
        </p:txBody>
      </p:sp>
    </p:spTree>
    <p:extLst>
      <p:ext uri="{BB962C8B-B14F-4D97-AF65-F5344CB8AC3E}">
        <p14:creationId xmlns:p14="http://schemas.microsoft.com/office/powerpoint/2010/main" val="2150941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108022</TotalTime>
  <Words>546</Words>
  <Application>Microsoft Office PowerPoint</Application>
  <PresentationFormat>On-screen Show (16:9)</PresentationFormat>
  <Paragraphs>114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Courier New</vt:lpstr>
      <vt:lpstr>Office Theme</vt:lpstr>
      <vt:lpstr>PowerPoint Presentation</vt:lpstr>
      <vt:lpstr>Dealer Management and Profit Center</vt:lpstr>
      <vt:lpstr>IMPACT – Revenue / Profit</vt:lpstr>
      <vt:lpstr>IMPACT - Lifecycle Management Solutions</vt:lpstr>
      <vt:lpstr>It’s a Win-Win!</vt:lpstr>
      <vt:lpstr>Dealership Support </vt:lpstr>
      <vt:lpstr>Dealership Implementation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Richardson</dc:creator>
  <cp:keywords/>
  <dc:description/>
  <cp:lastModifiedBy>ROBERT Morgan</cp:lastModifiedBy>
  <cp:revision>406</cp:revision>
  <cp:lastPrinted>2023-09-19T16:33:35Z</cp:lastPrinted>
  <dcterms:created xsi:type="dcterms:W3CDTF">2016-06-02T22:32:00Z</dcterms:created>
  <dcterms:modified xsi:type="dcterms:W3CDTF">2025-09-27T19:11:02Z</dcterms:modified>
  <cp:category/>
</cp:coreProperties>
</file>