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2178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DD30-C1C8-4E87-B12B-2AC337B0A97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54179-3CD3-4920-9D5E-728A8F7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54179-3CD3-4920-9D5E-728A8F7E20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15303" y="2715668"/>
            <a:ext cx="3743325" cy="5057140"/>
            <a:chOff x="6315303" y="2715668"/>
            <a:chExt cx="3743325" cy="5057140"/>
          </a:xfrm>
        </p:grpSpPr>
        <p:sp>
          <p:nvSpPr>
            <p:cNvPr id="4" name="object 4"/>
            <p:cNvSpPr/>
            <p:nvPr/>
          </p:nvSpPr>
          <p:spPr>
            <a:xfrm>
              <a:off x="9043518" y="7313523"/>
              <a:ext cx="1015365" cy="294640"/>
            </a:xfrm>
            <a:custGeom>
              <a:avLst/>
              <a:gdLst/>
              <a:ahLst/>
              <a:cxnLst/>
              <a:rect l="l" t="t" r="r" b="b"/>
              <a:pathLst>
                <a:path w="1015365" h="294640">
                  <a:moveTo>
                    <a:pt x="335280" y="0"/>
                  </a:moveTo>
                  <a:lnTo>
                    <a:pt x="205994" y="0"/>
                  </a:lnTo>
                  <a:lnTo>
                    <a:pt x="0" y="294132"/>
                  </a:lnTo>
                  <a:lnTo>
                    <a:pt x="129286" y="294132"/>
                  </a:lnTo>
                  <a:lnTo>
                    <a:pt x="335280" y="0"/>
                  </a:lnTo>
                  <a:close/>
                </a:path>
                <a:path w="1015365" h="294640">
                  <a:moveTo>
                    <a:pt x="555625" y="0"/>
                  </a:moveTo>
                  <a:lnTo>
                    <a:pt x="426339" y="0"/>
                  </a:lnTo>
                  <a:lnTo>
                    <a:pt x="220345" y="294132"/>
                  </a:lnTo>
                  <a:lnTo>
                    <a:pt x="349631" y="294132"/>
                  </a:lnTo>
                  <a:lnTo>
                    <a:pt x="555625" y="0"/>
                  </a:lnTo>
                  <a:close/>
                </a:path>
                <a:path w="1015365" h="294640">
                  <a:moveTo>
                    <a:pt x="775970" y="0"/>
                  </a:moveTo>
                  <a:lnTo>
                    <a:pt x="646684" y="0"/>
                  </a:lnTo>
                  <a:lnTo>
                    <a:pt x="440817" y="294132"/>
                  </a:lnTo>
                  <a:lnTo>
                    <a:pt x="570103" y="294132"/>
                  </a:lnTo>
                  <a:lnTo>
                    <a:pt x="775970" y="0"/>
                  </a:lnTo>
                  <a:close/>
                </a:path>
                <a:path w="1015365" h="294640">
                  <a:moveTo>
                    <a:pt x="996429" y="0"/>
                  </a:moveTo>
                  <a:lnTo>
                    <a:pt x="867143" y="0"/>
                  </a:lnTo>
                  <a:lnTo>
                    <a:pt x="661149" y="294132"/>
                  </a:lnTo>
                  <a:lnTo>
                    <a:pt x="790448" y="294132"/>
                  </a:lnTo>
                  <a:lnTo>
                    <a:pt x="996429" y="0"/>
                  </a:lnTo>
                  <a:close/>
                </a:path>
                <a:path w="1015365" h="294640">
                  <a:moveTo>
                    <a:pt x="1014882" y="103759"/>
                  </a:moveTo>
                  <a:lnTo>
                    <a:pt x="881634" y="294132"/>
                  </a:lnTo>
                  <a:lnTo>
                    <a:pt x="1010793" y="294132"/>
                  </a:lnTo>
                  <a:lnTo>
                    <a:pt x="1014882" y="288315"/>
                  </a:lnTo>
                  <a:lnTo>
                    <a:pt x="1014882" y="103759"/>
                  </a:lnTo>
                  <a:close/>
                </a:path>
              </a:pathLst>
            </a:custGeom>
            <a:solidFill>
              <a:srgbClr val="67C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393" y="2974146"/>
              <a:ext cx="3254006" cy="47982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75170" y="2974152"/>
              <a:ext cx="2689225" cy="4798695"/>
            </a:xfrm>
            <a:custGeom>
              <a:avLst/>
              <a:gdLst/>
              <a:ahLst/>
              <a:cxnLst/>
              <a:rect l="l" t="t" r="r" b="b"/>
              <a:pathLst>
                <a:path w="2689225" h="4798695">
                  <a:moveTo>
                    <a:pt x="2689224" y="0"/>
                  </a:moveTo>
                  <a:lnTo>
                    <a:pt x="0" y="0"/>
                  </a:lnTo>
                  <a:lnTo>
                    <a:pt x="0" y="4798247"/>
                  </a:lnTo>
                  <a:lnTo>
                    <a:pt x="2689224" y="4798247"/>
                  </a:lnTo>
                  <a:lnTo>
                    <a:pt x="2689224" y="0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5303" y="6543475"/>
              <a:ext cx="2524125" cy="1228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9703" y="2962071"/>
              <a:ext cx="2828696" cy="33432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0303" y="2962902"/>
              <a:ext cx="3108096" cy="48094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8963" y="2715668"/>
              <a:ext cx="2182551" cy="311199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14018" y="454812"/>
            <a:ext cx="1695449" cy="25717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5508510" y="843483"/>
            <a:ext cx="4410075" cy="1343025"/>
            <a:chOff x="5508510" y="843483"/>
            <a:chExt cx="4410075" cy="134302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8510" y="843483"/>
              <a:ext cx="3514724" cy="5333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08510" y="1247025"/>
              <a:ext cx="4410074" cy="5333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08510" y="1652562"/>
              <a:ext cx="4238624" cy="53339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59133" y="2332989"/>
            <a:ext cx="923924" cy="380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96457" y="2528994"/>
            <a:ext cx="1466849" cy="3047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4328" y="579577"/>
            <a:ext cx="1314447" cy="2000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17101" y="853566"/>
            <a:ext cx="800099" cy="26669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18435" y="985081"/>
            <a:ext cx="2374265" cy="5422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75"/>
              </a:spcBef>
            </a:pPr>
            <a:r>
              <a:rPr sz="1700" b="1" i="1" spc="85" dirty="0">
                <a:solidFill>
                  <a:srgbClr val="FFFFFF"/>
                </a:solidFill>
                <a:latin typeface="Calibri"/>
                <a:cs typeface="Calibri"/>
              </a:rPr>
              <a:t>UNLIMITED</a:t>
            </a:r>
            <a:r>
              <a:rPr sz="1700" b="1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i="1" spc="130" dirty="0">
                <a:solidFill>
                  <a:srgbClr val="FFFFFF"/>
                </a:solidFill>
                <a:latin typeface="Calibri"/>
                <a:cs typeface="Calibri"/>
              </a:rPr>
              <a:t>DELETIONS </a:t>
            </a:r>
            <a:r>
              <a:rPr sz="1700" b="1" i="1" spc="114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7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i="1" spc="130" dirty="0">
                <a:solidFill>
                  <a:srgbClr val="FFFFFF"/>
                </a:solidFill>
                <a:latin typeface="Calibri"/>
                <a:cs typeface="Calibri"/>
              </a:rPr>
              <a:t>ROOFTOP!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1135" y="1520228"/>
            <a:ext cx="2981325" cy="796925"/>
            <a:chOff x="431135" y="1520228"/>
            <a:chExt cx="2981325" cy="796925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1135" y="1520228"/>
              <a:ext cx="2724149" cy="4381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1135" y="1878952"/>
              <a:ext cx="2981324" cy="438149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02111" y="4042867"/>
            <a:ext cx="4285615" cy="934085"/>
            <a:chOff x="302111" y="4042867"/>
            <a:chExt cx="4285615" cy="934085"/>
          </a:xfrm>
        </p:grpSpPr>
        <p:sp>
          <p:nvSpPr>
            <p:cNvPr id="25" name="object 25"/>
            <p:cNvSpPr/>
            <p:nvPr/>
          </p:nvSpPr>
          <p:spPr>
            <a:xfrm>
              <a:off x="863634" y="4254092"/>
              <a:ext cx="3714750" cy="713105"/>
            </a:xfrm>
            <a:custGeom>
              <a:avLst/>
              <a:gdLst/>
              <a:ahLst/>
              <a:cxnLst/>
              <a:rect l="l" t="t" r="r" b="b"/>
              <a:pathLst>
                <a:path w="3714750" h="713104">
                  <a:moveTo>
                    <a:pt x="3714546" y="0"/>
                  </a:moveTo>
                  <a:lnTo>
                    <a:pt x="0" y="0"/>
                  </a:lnTo>
                  <a:lnTo>
                    <a:pt x="0" y="712737"/>
                  </a:lnTo>
                  <a:lnTo>
                    <a:pt x="3714546" y="712737"/>
                  </a:lnTo>
                </a:path>
              </a:pathLst>
            </a:custGeom>
            <a:ln w="19050">
              <a:solidFill>
                <a:srgbClr val="67CC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2111" y="4107726"/>
              <a:ext cx="1704972" cy="24764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0567" y="4042867"/>
              <a:ext cx="857247" cy="15239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495810" y="2892139"/>
            <a:ext cx="295275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100"/>
              </a:spcBef>
            </a:pP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Bottom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Your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Dealership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Legally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Responsible.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FTC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Safeguards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GLBA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Act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 2024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Privacy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Laws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95810" y="4574838"/>
            <a:ext cx="1988185" cy="7454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35" dirty="0">
                <a:solidFill>
                  <a:srgbClr val="FFFFFF"/>
                </a:solidFill>
                <a:latin typeface="Calibri"/>
                <a:cs typeface="Calibri"/>
              </a:rPr>
              <a:t>commitment </a:t>
            </a:r>
            <a:r>
              <a:rPr sz="1600" b="1" spc="10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35" dirty="0">
                <a:solidFill>
                  <a:srgbClr val="30C2ED"/>
                </a:solidFill>
                <a:latin typeface="Calibri"/>
                <a:cs typeface="Calibri"/>
              </a:rPr>
              <a:t>privacy</a:t>
            </a:r>
            <a:r>
              <a:rPr sz="1600" b="1" spc="30" dirty="0">
                <a:solidFill>
                  <a:srgbClr val="30C2ED"/>
                </a:solidFill>
                <a:latin typeface="Calibri"/>
                <a:cs typeface="Calibri"/>
              </a:rPr>
              <a:t> </a:t>
            </a:r>
            <a:r>
              <a:rPr sz="1600" b="1" spc="160" dirty="0">
                <a:solidFill>
                  <a:srgbClr val="FFFFFF"/>
                </a:solidFill>
                <a:latin typeface="Calibri"/>
                <a:cs typeface="Calibri"/>
              </a:rPr>
              <a:t>sets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600" b="1" spc="114" dirty="0">
                <a:solidFill>
                  <a:srgbClr val="FFFFFF"/>
                </a:solidFill>
                <a:latin typeface="Calibri"/>
                <a:cs typeface="Calibri"/>
              </a:rPr>
              <a:t>dealership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Calibri"/>
                <a:cs typeface="Calibri"/>
              </a:rPr>
              <a:t>apart.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76917" y="851053"/>
            <a:ext cx="483234" cy="2298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b="1" spc="135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0801" y="1059552"/>
            <a:ext cx="170688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575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US" sz="5350" b="1" spc="57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5350" b="1" spc="575" dirty="0">
                <a:solidFill>
                  <a:srgbClr val="FFFFFF"/>
                </a:solidFill>
                <a:latin typeface="Calibri"/>
                <a:cs typeface="Calibri"/>
              </a:rPr>
              <a:t>95</a:t>
            </a:r>
            <a:endParaRPr sz="535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459133" y="3743794"/>
            <a:ext cx="2774315" cy="454659"/>
            <a:chOff x="5459133" y="3743794"/>
            <a:chExt cx="2774315" cy="454659"/>
          </a:xfrm>
        </p:grpSpPr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59133" y="3845407"/>
              <a:ext cx="2638424" cy="3524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99871" y="3743794"/>
              <a:ext cx="1333487" cy="23812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18435" y="2418137"/>
            <a:ext cx="3957954" cy="5175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971550">
              <a:lnSpc>
                <a:spcPts val="1280"/>
              </a:lnSpc>
              <a:spcBef>
                <a:spcPts val="175"/>
              </a:spcBef>
            </a:pPr>
            <a:r>
              <a:rPr sz="1100" b="1" i="1" spc="100" dirty="0">
                <a:solidFill>
                  <a:srgbClr val="FFFFFF"/>
                </a:solidFill>
                <a:latin typeface="Calibri"/>
                <a:cs typeface="Calibri"/>
              </a:rPr>
              <a:t>$295</a:t>
            </a:r>
            <a:r>
              <a:rPr sz="1100" b="1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114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100" b="1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85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1100" b="1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75" dirty="0">
                <a:solidFill>
                  <a:srgbClr val="FFFFFF"/>
                </a:solidFill>
                <a:latin typeface="Calibri"/>
                <a:cs typeface="Calibri"/>
              </a:rPr>
              <a:t>Activation</a:t>
            </a:r>
            <a:r>
              <a:rPr sz="1100" b="1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2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b="1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70" dirty="0">
                <a:solidFill>
                  <a:srgbClr val="FFFFFF"/>
                </a:solidFill>
                <a:latin typeface="Calibri"/>
                <a:cs typeface="Calibri"/>
              </a:rPr>
              <a:t>Onboarding </a:t>
            </a:r>
            <a:r>
              <a:rPr sz="1100" b="1" i="1" spc="65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r>
              <a:rPr sz="11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7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1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65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r>
              <a:rPr sz="11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2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7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1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75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2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114" dirty="0">
                <a:solidFill>
                  <a:srgbClr val="FFFFFF"/>
                </a:solidFill>
                <a:latin typeface="Calibri"/>
                <a:cs typeface="Calibri"/>
              </a:rPr>
              <a:t>Cancel</a:t>
            </a:r>
            <a:r>
              <a:rPr sz="11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80" dirty="0">
                <a:solidFill>
                  <a:srgbClr val="FFFFFF"/>
                </a:solidFill>
                <a:latin typeface="Calibri"/>
                <a:cs typeface="Calibri"/>
              </a:rPr>
              <a:t>Anytime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35"/>
              </a:lnSpc>
            </a:pPr>
            <a:r>
              <a:rPr sz="1100" b="1" i="1" spc="75" dirty="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55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16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105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114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125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9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100" b="1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16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50" dirty="0">
                <a:solidFill>
                  <a:srgbClr val="FFFFFF"/>
                </a:solidFill>
                <a:latin typeface="Calibri"/>
                <a:cs typeface="Calibri"/>
              </a:rPr>
              <a:t>24/7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7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9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90" dirty="0">
                <a:solidFill>
                  <a:srgbClr val="FFFFFF"/>
                </a:solidFill>
                <a:latin typeface="Calibri"/>
                <a:cs typeface="Calibri"/>
              </a:rPr>
              <a:t>Videos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34003" y="1767268"/>
            <a:ext cx="11010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90" dirty="0">
                <a:solidFill>
                  <a:srgbClr val="FFFFFF"/>
                </a:solidFill>
                <a:latin typeface="Calibri"/>
                <a:cs typeface="Calibri"/>
              </a:rPr>
              <a:t>REGULARLY</a:t>
            </a:r>
            <a:r>
              <a:rPr sz="1000" b="1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i="1" spc="85" dirty="0">
                <a:solidFill>
                  <a:srgbClr val="FFFFFF"/>
                </a:solidFill>
                <a:latin typeface="Calibri"/>
                <a:cs typeface="Calibri"/>
              </a:rPr>
              <a:t>$995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2597" y="3180384"/>
            <a:ext cx="169545" cy="662305"/>
            <a:chOff x="462597" y="3180384"/>
            <a:chExt cx="169545" cy="662305"/>
          </a:xfrm>
        </p:grpSpPr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2597" y="3180384"/>
              <a:ext cx="169316" cy="13884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2597" y="3354755"/>
              <a:ext cx="169316" cy="13884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2597" y="3529139"/>
              <a:ext cx="169316" cy="13884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2597" y="3703510"/>
              <a:ext cx="169316" cy="13884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701848" y="3125050"/>
            <a:ext cx="3641090" cy="7112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Revenue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Stream: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$99/car,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scalable</a:t>
            </a:r>
            <a:r>
              <a:rPr sz="1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upsell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12500"/>
              </a:lnSpc>
            </a:pPr>
            <a:r>
              <a:rPr sz="1000" b="1" spc="105" dirty="0">
                <a:solidFill>
                  <a:srgbClr val="FFFFFF"/>
                </a:solidFill>
                <a:latin typeface="Calibri"/>
                <a:cs typeface="Calibri"/>
              </a:rPr>
              <a:t>Speed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Simplicity: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Calibri"/>
                <a:cs typeface="Calibri"/>
              </a:rPr>
              <a:t>deletion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45" dirty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seconds </a:t>
            </a:r>
            <a:r>
              <a:rPr sz="1000" b="1" spc="95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Pressure: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5" dirty="0">
                <a:solidFill>
                  <a:srgbClr val="FFFFFF"/>
                </a:solidFill>
                <a:latin typeface="Calibri"/>
                <a:cs typeface="Calibri"/>
              </a:rPr>
              <a:t>FTC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Attorney</a:t>
            </a:r>
            <a:r>
              <a:rPr sz="1000" spc="50" dirty="0">
                <a:solidFill>
                  <a:srgbClr val="FFFFFF"/>
                </a:solidFill>
                <a:latin typeface="Calibri"/>
                <a:cs typeface="Calibri"/>
              </a:rPr>
              <a:t> General 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scrutiny </a:t>
            </a:r>
            <a:r>
              <a:rPr sz="1000" b="1" spc="85" dirty="0">
                <a:solidFill>
                  <a:srgbClr val="FFFFFF"/>
                </a:solidFill>
                <a:latin typeface="Calibri"/>
                <a:cs typeface="Calibri"/>
              </a:rPr>
              <a:t>Smart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Business: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Protect</a:t>
            </a:r>
            <a:r>
              <a:rPr sz="1000" spc="50" dirty="0">
                <a:solidFill>
                  <a:srgbClr val="FFFFFF"/>
                </a:solidFill>
                <a:latin typeface="Calibri"/>
                <a:cs typeface="Calibri"/>
              </a:rPr>
              <a:t> your reputation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customers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4947" y="4123664"/>
            <a:ext cx="138303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0" dirty="0">
                <a:solidFill>
                  <a:srgbClr val="FFFFFF"/>
                </a:solidFill>
                <a:latin typeface="Calibri"/>
                <a:cs typeface="Calibri"/>
              </a:rPr>
              <a:t>REVENUE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80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93392" y="4366622"/>
            <a:ext cx="343979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100" b="1" spc="70" dirty="0">
                <a:solidFill>
                  <a:srgbClr val="FFFFFF"/>
                </a:solidFill>
                <a:latin typeface="Calibri"/>
                <a:cs typeface="Calibri"/>
              </a:rPr>
              <a:t>Turn</a:t>
            </a:r>
            <a:r>
              <a:rPr sz="11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00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11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1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FFFFFF"/>
                </a:solidFill>
                <a:latin typeface="Calibri"/>
                <a:cs typeface="Calibri"/>
              </a:rPr>
              <a:t>Profitable</a:t>
            </a:r>
            <a:r>
              <a:rPr sz="11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Calibri"/>
                <a:cs typeface="Calibri"/>
              </a:rPr>
              <a:t>Revenue</a:t>
            </a:r>
            <a:r>
              <a:rPr sz="11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Calibri"/>
                <a:cs typeface="Calibri"/>
              </a:rPr>
              <a:t>Stream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75"/>
              </a:lnSpc>
            </a:pPr>
            <a:r>
              <a:rPr sz="1100" b="1" i="1" spc="120" dirty="0">
                <a:solidFill>
                  <a:srgbClr val="F6974E"/>
                </a:solidFill>
                <a:latin typeface="Calibri"/>
                <a:cs typeface="Calibri"/>
              </a:rPr>
              <a:t>$99.00</a:t>
            </a:r>
            <a:r>
              <a:rPr sz="1100" b="1" i="1" spc="45" dirty="0">
                <a:solidFill>
                  <a:srgbClr val="F6974E"/>
                </a:solidFill>
                <a:latin typeface="Calibri"/>
                <a:cs typeface="Calibri"/>
              </a:rPr>
              <a:t> </a:t>
            </a:r>
            <a:r>
              <a:rPr sz="1100" b="1" i="1" spc="95" dirty="0">
                <a:solidFill>
                  <a:srgbClr val="F6974E"/>
                </a:solidFill>
                <a:latin typeface="Calibri"/>
                <a:cs typeface="Calibri"/>
              </a:rPr>
              <a:t>Suggested</a:t>
            </a:r>
            <a:r>
              <a:rPr sz="1100" b="1" i="1" spc="45" dirty="0">
                <a:solidFill>
                  <a:srgbClr val="F6974E"/>
                </a:solidFill>
                <a:latin typeface="Calibri"/>
                <a:cs typeface="Calibri"/>
              </a:rPr>
              <a:t> </a:t>
            </a:r>
            <a:r>
              <a:rPr sz="1100" b="1" i="1" spc="50" dirty="0">
                <a:solidFill>
                  <a:srgbClr val="F6974E"/>
                </a:solidFill>
                <a:latin typeface="Calibri"/>
                <a:cs typeface="Calibri"/>
              </a:rPr>
              <a:t>Retail</a:t>
            </a:r>
            <a:r>
              <a:rPr sz="1100" b="1" i="1" spc="45" dirty="0">
                <a:solidFill>
                  <a:srgbClr val="F6974E"/>
                </a:solidFill>
                <a:latin typeface="Calibri"/>
                <a:cs typeface="Calibri"/>
              </a:rPr>
              <a:t> </a:t>
            </a:r>
            <a:r>
              <a:rPr sz="1100" b="1" i="1" spc="165" dirty="0">
                <a:solidFill>
                  <a:srgbClr val="F6974E"/>
                </a:solidFill>
                <a:latin typeface="Calibri"/>
                <a:cs typeface="Calibri"/>
              </a:rPr>
              <a:t>–</a:t>
            </a:r>
            <a:r>
              <a:rPr sz="1100" b="1" i="1" spc="45" dirty="0">
                <a:solidFill>
                  <a:srgbClr val="F6974E"/>
                </a:solidFill>
                <a:latin typeface="Calibri"/>
                <a:cs typeface="Calibri"/>
              </a:rPr>
              <a:t> </a:t>
            </a:r>
            <a:r>
              <a:rPr sz="1100" b="1" i="1" spc="80" dirty="0">
                <a:solidFill>
                  <a:srgbClr val="F6974E"/>
                </a:solidFill>
                <a:latin typeface="Calibri"/>
                <a:cs typeface="Calibri"/>
              </a:rPr>
              <a:t>Per</a:t>
            </a:r>
            <a:r>
              <a:rPr sz="1100" b="1" i="1" spc="45" dirty="0">
                <a:solidFill>
                  <a:srgbClr val="F6974E"/>
                </a:solidFill>
                <a:latin typeface="Calibri"/>
                <a:cs typeface="Calibri"/>
              </a:rPr>
              <a:t> </a:t>
            </a:r>
            <a:r>
              <a:rPr sz="1100" b="1" i="1" spc="80" dirty="0">
                <a:solidFill>
                  <a:srgbClr val="F6974E"/>
                </a:solidFill>
                <a:latin typeface="Calibri"/>
                <a:cs typeface="Calibri"/>
              </a:rPr>
              <a:t>Vehicle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100" spc="160" dirty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Seconds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Easy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8435" y="5182533"/>
            <a:ext cx="394589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125" dirty="0">
                <a:solidFill>
                  <a:srgbClr val="FFFFFF"/>
                </a:solidFill>
                <a:latin typeface="Calibri"/>
                <a:cs typeface="Calibri"/>
              </a:rPr>
              <a:t>LET’S</a:t>
            </a:r>
            <a:r>
              <a:rPr sz="1500" b="1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9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500" b="1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114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lang="en-US" sz="1500" b="1" i="1" spc="11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i="1" spc="1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00" b="1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13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500" b="1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10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500" b="1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500" b="1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114" dirty="0">
                <a:solidFill>
                  <a:srgbClr val="FFFFFF"/>
                </a:solidFill>
                <a:latin typeface="Calibri"/>
                <a:cs typeface="Calibri"/>
              </a:rPr>
              <a:t>COMPLIANCE.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95810" y="5865926"/>
            <a:ext cx="1668145" cy="5829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60" dirty="0">
                <a:solidFill>
                  <a:srgbClr val="FFFFFF"/>
                </a:solidFill>
                <a:latin typeface="Calibri"/>
                <a:cs typeface="Calibri"/>
              </a:rPr>
              <a:t>Mandatory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Privacy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Law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135255" marR="328930">
              <a:lnSpc>
                <a:spcPct val="104200"/>
              </a:lnSpc>
              <a:spcBef>
                <a:spcPts val="50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Jersey,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Delaware,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 Maryland,</a:t>
            </a:r>
            <a:r>
              <a:rPr sz="9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Connecticut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18454" y="6428943"/>
            <a:ext cx="1014094" cy="5911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55"/>
              </a:spcBef>
            </a:pP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Pending,</a:t>
            </a:r>
            <a:r>
              <a:rPr sz="9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9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York,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Pennsylvania,</a:t>
            </a:r>
            <a:endParaRPr sz="900">
              <a:latin typeface="Calibri"/>
              <a:cs typeface="Calibri"/>
            </a:endParaRPr>
          </a:p>
          <a:p>
            <a:pPr marL="12700" marR="335915">
              <a:lnSpc>
                <a:spcPct val="104200"/>
              </a:lnSpc>
            </a:pP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Connecticut and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more.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02295" y="6167145"/>
            <a:ext cx="222236" cy="217158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383232" y="5645659"/>
            <a:ext cx="2908300" cy="2290627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250" b="1" i="1" spc="320" dirty="0">
                <a:solidFill>
                  <a:srgbClr val="67CCEA"/>
                </a:solidFill>
                <a:latin typeface="Calibri"/>
                <a:cs typeface="Calibri"/>
              </a:rPr>
              <a:t>CAL</a:t>
            </a:r>
            <a:r>
              <a:rPr lang="en-US" sz="2250" b="1" i="1" spc="320" dirty="0">
                <a:solidFill>
                  <a:srgbClr val="67CCEA"/>
                </a:solidFill>
                <a:latin typeface="Calibri"/>
                <a:cs typeface="Calibri"/>
              </a:rPr>
              <a:t>L Today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en-US" sz="2250" b="1" i="1" spc="320">
                <a:solidFill>
                  <a:srgbClr val="67CCEA"/>
                </a:solidFill>
                <a:latin typeface="Calibri"/>
                <a:cs typeface="Calibri"/>
              </a:rPr>
              <a:t>   215-353-0003</a:t>
            </a:r>
            <a:endParaRPr sz="1950" dirty="0">
              <a:latin typeface="Calibri"/>
              <a:cs typeface="Calibri"/>
            </a:endParaRPr>
          </a:p>
          <a:p>
            <a:pPr marL="47625" marR="5080">
              <a:lnSpc>
                <a:spcPct val="107600"/>
              </a:lnSpc>
              <a:spcBef>
                <a:spcPts val="2100"/>
              </a:spcBef>
            </a:pPr>
            <a:r>
              <a:rPr sz="1200" b="1" spc="90" dirty="0">
                <a:solidFill>
                  <a:srgbClr val="FFFFFF"/>
                </a:solidFill>
                <a:latin typeface="Calibri"/>
                <a:cs typeface="Calibri"/>
              </a:rPr>
              <a:t>Auto</a:t>
            </a:r>
            <a:r>
              <a:rPr sz="12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en-US" sz="1200" b="1" spc="5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7625" marR="5080">
              <a:lnSpc>
                <a:spcPct val="107600"/>
              </a:lnSpc>
              <a:spcBef>
                <a:spcPts val="2100"/>
              </a:spcBef>
            </a:pPr>
            <a:r>
              <a:rPr sz="1200" b="1" spc="85" dirty="0">
                <a:solidFill>
                  <a:srgbClr val="FFFFFF"/>
                </a:solidFill>
                <a:latin typeface="Calibri"/>
                <a:cs typeface="Calibri"/>
              </a:rPr>
              <a:t>Dealer</a:t>
            </a:r>
            <a:r>
              <a:rPr sz="12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12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FFFFFF"/>
                </a:solidFill>
                <a:latin typeface="Calibri"/>
                <a:cs typeface="Calibri"/>
              </a:rPr>
              <a:t>Division 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Exclusively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Auto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Dealerships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Auctions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Patented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3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Certified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Deletion 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1000" dirty="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</a:pP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Cars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Processed</a:t>
            </a:r>
            <a:r>
              <a:rPr lang="en-US" sz="1000" spc="7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029200" cy="7772400"/>
            <a:chOff x="0" y="0"/>
            <a:chExt cx="50292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12690" cy="7772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029200" cy="7772400"/>
            </a:xfrm>
            <a:custGeom>
              <a:avLst/>
              <a:gdLst/>
              <a:ahLst/>
              <a:cxnLst/>
              <a:rect l="l" t="t" r="r" b="b"/>
              <a:pathLst>
                <a:path w="5029200" h="7772400">
                  <a:moveTo>
                    <a:pt x="5029199" y="0"/>
                  </a:moveTo>
                  <a:lnTo>
                    <a:pt x="0" y="0"/>
                  </a:lnTo>
                  <a:lnTo>
                    <a:pt x="0" y="7772399"/>
                  </a:lnTo>
                  <a:lnTo>
                    <a:pt x="5029199" y="7772399"/>
                  </a:lnTo>
                  <a:lnTo>
                    <a:pt x="5029199" y="0"/>
                  </a:lnTo>
                  <a:close/>
                </a:path>
              </a:pathLst>
            </a:custGeom>
            <a:solidFill>
              <a:srgbClr val="000000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328" y="460527"/>
              <a:ext cx="1314447" cy="2000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8622" y="2364955"/>
              <a:ext cx="47625" cy="2524125"/>
            </a:xfrm>
            <a:custGeom>
              <a:avLst/>
              <a:gdLst/>
              <a:ahLst/>
              <a:cxnLst/>
              <a:rect l="l" t="t" r="r" b="b"/>
              <a:pathLst>
                <a:path w="47625" h="2524125">
                  <a:moveTo>
                    <a:pt x="47625" y="2497150"/>
                  </a:moveTo>
                  <a:lnTo>
                    <a:pt x="26974" y="2476500"/>
                  </a:lnTo>
                  <a:lnTo>
                    <a:pt x="20650" y="2476500"/>
                  </a:lnTo>
                  <a:lnTo>
                    <a:pt x="0" y="2497150"/>
                  </a:lnTo>
                  <a:lnTo>
                    <a:pt x="0" y="2503474"/>
                  </a:lnTo>
                  <a:lnTo>
                    <a:pt x="20650" y="2524125"/>
                  </a:lnTo>
                  <a:lnTo>
                    <a:pt x="26974" y="2524125"/>
                  </a:lnTo>
                  <a:lnTo>
                    <a:pt x="47625" y="2503474"/>
                  </a:lnTo>
                  <a:lnTo>
                    <a:pt x="47625" y="2500312"/>
                  </a:lnTo>
                  <a:lnTo>
                    <a:pt x="47625" y="2497150"/>
                  </a:lnTo>
                  <a:close/>
                </a:path>
                <a:path w="47625" h="2524125">
                  <a:moveTo>
                    <a:pt x="47625" y="2001850"/>
                  </a:moveTo>
                  <a:lnTo>
                    <a:pt x="26974" y="1981200"/>
                  </a:lnTo>
                  <a:lnTo>
                    <a:pt x="20650" y="1981200"/>
                  </a:lnTo>
                  <a:lnTo>
                    <a:pt x="0" y="2001850"/>
                  </a:lnTo>
                  <a:lnTo>
                    <a:pt x="0" y="2008174"/>
                  </a:lnTo>
                  <a:lnTo>
                    <a:pt x="20650" y="2028825"/>
                  </a:lnTo>
                  <a:lnTo>
                    <a:pt x="26974" y="2028825"/>
                  </a:lnTo>
                  <a:lnTo>
                    <a:pt x="47625" y="2008174"/>
                  </a:lnTo>
                  <a:lnTo>
                    <a:pt x="47625" y="2005012"/>
                  </a:lnTo>
                  <a:lnTo>
                    <a:pt x="47625" y="2001850"/>
                  </a:lnTo>
                  <a:close/>
                </a:path>
                <a:path w="47625" h="2524125">
                  <a:moveTo>
                    <a:pt x="47625" y="1754200"/>
                  </a:moveTo>
                  <a:lnTo>
                    <a:pt x="26974" y="1733550"/>
                  </a:lnTo>
                  <a:lnTo>
                    <a:pt x="20650" y="1733550"/>
                  </a:lnTo>
                  <a:lnTo>
                    <a:pt x="0" y="1754200"/>
                  </a:lnTo>
                  <a:lnTo>
                    <a:pt x="0" y="1760524"/>
                  </a:lnTo>
                  <a:lnTo>
                    <a:pt x="20650" y="1781175"/>
                  </a:lnTo>
                  <a:lnTo>
                    <a:pt x="26974" y="1781175"/>
                  </a:lnTo>
                  <a:lnTo>
                    <a:pt x="47625" y="1760524"/>
                  </a:lnTo>
                  <a:lnTo>
                    <a:pt x="47625" y="1757362"/>
                  </a:lnTo>
                  <a:lnTo>
                    <a:pt x="47625" y="1754200"/>
                  </a:lnTo>
                  <a:close/>
                </a:path>
                <a:path w="47625" h="2524125">
                  <a:moveTo>
                    <a:pt x="47625" y="1506550"/>
                  </a:moveTo>
                  <a:lnTo>
                    <a:pt x="26974" y="1485900"/>
                  </a:lnTo>
                  <a:lnTo>
                    <a:pt x="20650" y="1485900"/>
                  </a:lnTo>
                  <a:lnTo>
                    <a:pt x="0" y="1506550"/>
                  </a:lnTo>
                  <a:lnTo>
                    <a:pt x="0" y="1512874"/>
                  </a:lnTo>
                  <a:lnTo>
                    <a:pt x="20650" y="1533525"/>
                  </a:lnTo>
                  <a:lnTo>
                    <a:pt x="26974" y="1533525"/>
                  </a:lnTo>
                  <a:lnTo>
                    <a:pt x="47625" y="1512874"/>
                  </a:lnTo>
                  <a:lnTo>
                    <a:pt x="47625" y="1509712"/>
                  </a:lnTo>
                  <a:lnTo>
                    <a:pt x="47625" y="1506550"/>
                  </a:lnTo>
                  <a:close/>
                </a:path>
                <a:path w="47625" h="2524125">
                  <a:moveTo>
                    <a:pt x="47625" y="1011250"/>
                  </a:moveTo>
                  <a:lnTo>
                    <a:pt x="26974" y="990600"/>
                  </a:lnTo>
                  <a:lnTo>
                    <a:pt x="20650" y="990600"/>
                  </a:lnTo>
                  <a:lnTo>
                    <a:pt x="0" y="1011250"/>
                  </a:lnTo>
                  <a:lnTo>
                    <a:pt x="0" y="1017574"/>
                  </a:lnTo>
                  <a:lnTo>
                    <a:pt x="20650" y="1038225"/>
                  </a:lnTo>
                  <a:lnTo>
                    <a:pt x="26974" y="1038225"/>
                  </a:lnTo>
                  <a:lnTo>
                    <a:pt x="47625" y="1017574"/>
                  </a:lnTo>
                  <a:lnTo>
                    <a:pt x="47625" y="1014412"/>
                  </a:lnTo>
                  <a:lnTo>
                    <a:pt x="47625" y="1011250"/>
                  </a:lnTo>
                  <a:close/>
                </a:path>
                <a:path w="47625" h="2524125">
                  <a:moveTo>
                    <a:pt x="47625" y="515950"/>
                  </a:moveTo>
                  <a:lnTo>
                    <a:pt x="26974" y="495300"/>
                  </a:lnTo>
                  <a:lnTo>
                    <a:pt x="20650" y="495300"/>
                  </a:lnTo>
                  <a:lnTo>
                    <a:pt x="0" y="515950"/>
                  </a:lnTo>
                  <a:lnTo>
                    <a:pt x="0" y="522274"/>
                  </a:lnTo>
                  <a:lnTo>
                    <a:pt x="20650" y="542925"/>
                  </a:lnTo>
                  <a:lnTo>
                    <a:pt x="26974" y="542925"/>
                  </a:lnTo>
                  <a:lnTo>
                    <a:pt x="47625" y="522274"/>
                  </a:lnTo>
                  <a:lnTo>
                    <a:pt x="47625" y="519112"/>
                  </a:lnTo>
                  <a:lnTo>
                    <a:pt x="47625" y="515950"/>
                  </a:lnTo>
                  <a:close/>
                </a:path>
                <a:path w="47625" h="2524125">
                  <a:moveTo>
                    <a:pt x="47625" y="268300"/>
                  </a:moveTo>
                  <a:lnTo>
                    <a:pt x="26974" y="247650"/>
                  </a:lnTo>
                  <a:lnTo>
                    <a:pt x="20650" y="247650"/>
                  </a:lnTo>
                  <a:lnTo>
                    <a:pt x="0" y="268300"/>
                  </a:lnTo>
                  <a:lnTo>
                    <a:pt x="0" y="274624"/>
                  </a:lnTo>
                  <a:lnTo>
                    <a:pt x="20650" y="295275"/>
                  </a:lnTo>
                  <a:lnTo>
                    <a:pt x="26974" y="295275"/>
                  </a:lnTo>
                  <a:lnTo>
                    <a:pt x="47625" y="274624"/>
                  </a:lnTo>
                  <a:lnTo>
                    <a:pt x="47625" y="271462"/>
                  </a:lnTo>
                  <a:lnTo>
                    <a:pt x="47625" y="268300"/>
                  </a:lnTo>
                  <a:close/>
                </a:path>
                <a:path w="47625" h="2524125">
                  <a:moveTo>
                    <a:pt x="47625" y="20650"/>
                  </a:moveTo>
                  <a:lnTo>
                    <a:pt x="26974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74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1626" y="795655"/>
            <a:ext cx="4029710" cy="4158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100"/>
              </a:lnSpc>
              <a:spcBef>
                <a:spcPts val="90"/>
              </a:spcBef>
            </a:pPr>
            <a:r>
              <a:rPr sz="2600" b="1" i="1" spc="210" dirty="0">
                <a:solidFill>
                  <a:srgbClr val="67CCEA"/>
                </a:solidFill>
                <a:latin typeface="Calibri"/>
                <a:cs typeface="Calibri"/>
              </a:rPr>
              <a:t>Our</a:t>
            </a:r>
            <a:r>
              <a:rPr sz="2600" b="1" i="1" spc="90" dirty="0">
                <a:solidFill>
                  <a:srgbClr val="67CCEA"/>
                </a:solidFill>
                <a:latin typeface="Calibri"/>
                <a:cs typeface="Calibri"/>
              </a:rPr>
              <a:t> </a:t>
            </a:r>
            <a:r>
              <a:rPr sz="2600" b="1" i="1" spc="155" dirty="0">
                <a:solidFill>
                  <a:srgbClr val="67CCEA"/>
                </a:solidFill>
                <a:latin typeface="Calibri"/>
                <a:cs typeface="Calibri"/>
              </a:rPr>
              <a:t>Solution</a:t>
            </a:r>
            <a:endParaRPr sz="2600" dirty="0">
              <a:latin typeface="Calibri"/>
              <a:cs typeface="Calibri"/>
            </a:endParaRPr>
          </a:p>
          <a:p>
            <a:pPr marL="12700" marR="105410">
              <a:lnSpc>
                <a:spcPts val="3080"/>
              </a:lnSpc>
              <a:spcBef>
                <a:spcPts val="114"/>
              </a:spcBef>
            </a:pPr>
            <a:r>
              <a:rPr sz="2600" b="1" i="1" spc="210" dirty="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sz="26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i="1" spc="220" dirty="0">
                <a:solidFill>
                  <a:srgbClr val="FFFFFF"/>
                </a:solidFill>
                <a:latin typeface="Calibri"/>
                <a:cs typeface="Calibri"/>
              </a:rPr>
              <a:t>exclusively</a:t>
            </a:r>
            <a:r>
              <a:rPr sz="2600" b="1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i="1" spc="1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600" b="1" i="1" spc="195" dirty="0">
                <a:solidFill>
                  <a:srgbClr val="FFFFFF"/>
                </a:solidFill>
                <a:latin typeface="Calibri"/>
                <a:cs typeface="Calibri"/>
              </a:rPr>
              <a:t>Automotive</a:t>
            </a:r>
            <a:r>
              <a:rPr sz="2600" b="1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i="1" spc="190" dirty="0">
                <a:solidFill>
                  <a:srgbClr val="FFFFFF"/>
                </a:solidFill>
                <a:latin typeface="Calibri"/>
                <a:cs typeface="Calibri"/>
              </a:rPr>
              <a:t>Dealerships</a:t>
            </a:r>
            <a:endParaRPr sz="2600" dirty="0">
              <a:latin typeface="Calibri"/>
              <a:cs typeface="Calibri"/>
            </a:endParaRPr>
          </a:p>
          <a:p>
            <a:pPr marL="292735" marR="5080">
              <a:lnSpc>
                <a:spcPct val="125000"/>
              </a:lnSpc>
              <a:spcBef>
                <a:spcPts val="1730"/>
              </a:spcBef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Unlimited</a:t>
            </a:r>
            <a:r>
              <a:rPr sz="13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85" dirty="0">
                <a:solidFill>
                  <a:srgbClr val="FFFFFF"/>
                </a:solidFill>
                <a:latin typeface="Calibri"/>
                <a:cs typeface="Calibri"/>
              </a:rPr>
              <a:t>deletions-</a:t>
            </a:r>
            <a:r>
              <a:rPr sz="13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9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3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r>
              <a:rPr sz="13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Calibri"/>
                <a:cs typeface="Calibri"/>
              </a:rPr>
              <a:t>monthly</a:t>
            </a:r>
            <a:r>
              <a:rPr sz="13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10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13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00" dirty="0">
                <a:solidFill>
                  <a:srgbClr val="FFFFFF"/>
                </a:solidFill>
                <a:latin typeface="Calibri"/>
                <a:cs typeface="Calibri"/>
              </a:rPr>
              <a:t>$595 </a:t>
            </a:r>
            <a:r>
              <a:rPr sz="1300" spc="75" dirty="0">
                <a:solidFill>
                  <a:srgbClr val="FFFFFF"/>
                </a:solidFill>
                <a:latin typeface="Calibri"/>
                <a:cs typeface="Calibri"/>
              </a:rPr>
              <a:t>Simple</a:t>
            </a:r>
            <a:r>
              <a:rPr sz="13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85" dirty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05" dirty="0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8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Calibri"/>
                <a:cs typeface="Calibri"/>
              </a:rPr>
              <a:t>deletion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9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1300" spc="70" dirty="0">
                <a:solidFill>
                  <a:srgbClr val="FFFFFF"/>
                </a:solidFill>
                <a:latin typeface="Calibri"/>
                <a:cs typeface="Calibri"/>
              </a:rPr>
              <a:t>Validates</a:t>
            </a:r>
            <a:r>
              <a:rPr sz="13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8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70" dirty="0">
                <a:solidFill>
                  <a:srgbClr val="FFFFFF"/>
                </a:solidFill>
                <a:latin typeface="Calibri"/>
                <a:cs typeface="Calibri"/>
              </a:rPr>
              <a:t>Certifies</a:t>
            </a:r>
            <a:r>
              <a:rPr sz="13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Calibri"/>
                <a:cs typeface="Calibri"/>
              </a:rPr>
              <a:t>deletion</a:t>
            </a:r>
            <a:r>
              <a:rPr sz="13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2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3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VIN</a:t>
            </a:r>
            <a:r>
              <a:rPr sz="13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3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full 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audit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trail</a:t>
            </a:r>
            <a:endParaRPr sz="1300" dirty="0">
              <a:latin typeface="Calibri"/>
              <a:cs typeface="Calibri"/>
            </a:endParaRPr>
          </a:p>
          <a:p>
            <a:pPr marL="292735" marR="427355">
              <a:lnSpc>
                <a:spcPct val="125000"/>
              </a:lnSpc>
            </a:pPr>
            <a:r>
              <a:rPr sz="1300" spc="95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85" dirty="0">
                <a:solidFill>
                  <a:srgbClr val="FFFFFF"/>
                </a:solidFill>
                <a:latin typeface="Calibri"/>
                <a:cs typeface="Calibri"/>
              </a:rPr>
              <a:t>receipts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Calibri"/>
                <a:cs typeface="Calibri"/>
              </a:rPr>
              <a:t>verify</a:t>
            </a:r>
            <a:r>
              <a:rPr sz="13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8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Calibri"/>
                <a:cs typeface="Calibri"/>
              </a:rPr>
              <a:t>deletion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1300" spc="80" dirty="0">
                <a:solidFill>
                  <a:srgbClr val="FFFFFF"/>
                </a:solidFill>
                <a:latin typeface="Calibri"/>
                <a:cs typeface="Calibri"/>
              </a:rPr>
              <a:t>completed</a:t>
            </a:r>
            <a:endParaRPr sz="1300" dirty="0">
              <a:latin typeface="Calibri"/>
              <a:cs typeface="Calibri"/>
            </a:endParaRPr>
          </a:p>
          <a:p>
            <a:pPr marL="292735">
              <a:lnSpc>
                <a:spcPct val="100000"/>
              </a:lnSpc>
              <a:spcBef>
                <a:spcPts val="390"/>
              </a:spcBef>
            </a:pPr>
            <a:r>
              <a:rPr sz="1300" spc="65" dirty="0">
                <a:solidFill>
                  <a:srgbClr val="FFFFFF"/>
                </a:solidFill>
                <a:latin typeface="Calibri"/>
                <a:cs typeface="Calibri"/>
              </a:rPr>
              <a:t>Turns</a:t>
            </a:r>
            <a:r>
              <a:rPr sz="13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90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13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3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3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Calibri"/>
                <a:cs typeface="Calibri"/>
              </a:rPr>
              <a:t>profit</a:t>
            </a:r>
            <a:r>
              <a:rPr sz="13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endParaRPr sz="1300" dirty="0">
              <a:latin typeface="Calibri"/>
              <a:cs typeface="Calibri"/>
            </a:endParaRPr>
          </a:p>
          <a:p>
            <a:pPr marL="292735" marR="44450" indent="43180">
              <a:lnSpc>
                <a:spcPct val="125000"/>
              </a:lnSpc>
            </a:pP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Meets</a:t>
            </a:r>
            <a:r>
              <a:rPr sz="13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75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13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8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Calibri"/>
                <a:cs typeface="Calibri"/>
              </a:rPr>
              <a:t>federal</a:t>
            </a:r>
            <a:r>
              <a:rPr sz="13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85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13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regulations </a:t>
            </a:r>
            <a:r>
              <a:rPr sz="1300" spc="70" dirty="0">
                <a:solidFill>
                  <a:srgbClr val="FFFFFF"/>
                </a:solidFill>
                <a:latin typeface="Calibri"/>
                <a:cs typeface="Calibri"/>
              </a:rPr>
              <a:t>Auto</a:t>
            </a:r>
            <a:r>
              <a:rPr sz="13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Link </a:t>
            </a:r>
            <a:r>
              <a:rPr sz="1300" spc="70" dirty="0">
                <a:solidFill>
                  <a:srgbClr val="FFFFFF"/>
                </a:solidFill>
                <a:latin typeface="Calibri"/>
                <a:cs typeface="Calibri"/>
              </a:rPr>
              <a:t>certificate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00" dirty="0">
                <a:solidFill>
                  <a:srgbClr val="FFFFFF"/>
                </a:solidFill>
                <a:latin typeface="Calibri"/>
                <a:cs typeface="Calibri"/>
              </a:rPr>
              <a:t>badges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3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website </a:t>
            </a:r>
            <a:r>
              <a:rPr sz="1300" spc="65" dirty="0">
                <a:solidFill>
                  <a:srgbClr val="FFFFFF"/>
                </a:solidFill>
                <a:latin typeface="Calibri"/>
                <a:cs typeface="Calibri"/>
              </a:rPr>
              <a:t>vehicle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listings.</a:t>
            </a:r>
            <a:endParaRPr sz="1300" dirty="0">
              <a:latin typeface="Calibri"/>
              <a:cs typeface="Calibri"/>
            </a:endParaRPr>
          </a:p>
          <a:p>
            <a:pPr marL="292735">
              <a:lnSpc>
                <a:spcPct val="100000"/>
              </a:lnSpc>
              <a:spcBef>
                <a:spcPts val="390"/>
              </a:spcBef>
            </a:pP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Value </a:t>
            </a:r>
            <a:r>
              <a:rPr sz="1300" spc="110" dirty="0">
                <a:solidFill>
                  <a:srgbClr val="FFFFFF"/>
                </a:solidFill>
                <a:latin typeface="Calibri"/>
                <a:cs typeface="Calibri"/>
              </a:rPr>
              <a:t>adds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Calibri"/>
                <a:cs typeface="Calibri"/>
              </a:rPr>
              <a:t>dealers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55" dirty="0">
                <a:solidFill>
                  <a:srgbClr val="FFFFFF"/>
                </a:solidFill>
                <a:latin typeface="Calibri"/>
                <a:cs typeface="Calibri"/>
              </a:rPr>
              <a:t>CPO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program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29200" y="0"/>
            <a:ext cx="5029200" cy="4990465"/>
            <a:chOff x="5029200" y="0"/>
            <a:chExt cx="5029200" cy="49904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00" y="0"/>
              <a:ext cx="5029200" cy="4546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7312" y="2256383"/>
              <a:ext cx="4733924" cy="27336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3853" y="3114928"/>
              <a:ext cx="2943224" cy="14954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5342" y="3132277"/>
              <a:ext cx="2514599" cy="142874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769559" y="853515"/>
            <a:ext cx="3627120" cy="10039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405"/>
              </a:spcBef>
            </a:pPr>
            <a:r>
              <a:rPr sz="2300" b="1" i="1" spc="180" dirty="0">
                <a:latin typeface="Calibri"/>
                <a:cs typeface="Calibri"/>
              </a:rPr>
              <a:t>Are</a:t>
            </a:r>
            <a:r>
              <a:rPr sz="2300" b="1" i="1" spc="70" dirty="0">
                <a:latin typeface="Calibri"/>
                <a:cs typeface="Calibri"/>
              </a:rPr>
              <a:t> </a:t>
            </a:r>
            <a:r>
              <a:rPr sz="2300" b="1" i="1" spc="200" dirty="0">
                <a:latin typeface="Calibri"/>
                <a:cs typeface="Calibri"/>
              </a:rPr>
              <a:t>you</a:t>
            </a:r>
            <a:r>
              <a:rPr sz="2300" b="1" i="1" spc="75" dirty="0">
                <a:latin typeface="Calibri"/>
                <a:cs typeface="Calibri"/>
              </a:rPr>
              <a:t> </a:t>
            </a:r>
            <a:r>
              <a:rPr sz="2300" b="1" i="1" spc="125" dirty="0">
                <a:latin typeface="Calibri"/>
                <a:cs typeface="Calibri"/>
              </a:rPr>
              <a:t>aware</a:t>
            </a:r>
            <a:r>
              <a:rPr sz="2300" b="1" i="1" spc="75" dirty="0">
                <a:latin typeface="Calibri"/>
                <a:cs typeface="Calibri"/>
              </a:rPr>
              <a:t> </a:t>
            </a:r>
            <a:r>
              <a:rPr sz="2300" b="1" i="1" spc="130" dirty="0">
                <a:latin typeface="Calibri"/>
                <a:cs typeface="Calibri"/>
              </a:rPr>
              <a:t>of</a:t>
            </a:r>
            <a:r>
              <a:rPr sz="2300" b="1" i="1" spc="75" dirty="0">
                <a:latin typeface="Calibri"/>
                <a:cs typeface="Calibri"/>
              </a:rPr>
              <a:t> </a:t>
            </a:r>
            <a:r>
              <a:rPr sz="2300" b="1" i="1" spc="125" dirty="0">
                <a:latin typeface="Calibri"/>
                <a:cs typeface="Calibri"/>
              </a:rPr>
              <a:t>how </a:t>
            </a:r>
            <a:r>
              <a:rPr sz="2300" b="1" i="1" spc="254" dirty="0">
                <a:latin typeface="Calibri"/>
                <a:cs typeface="Calibri"/>
              </a:rPr>
              <a:t>much</a:t>
            </a:r>
            <a:r>
              <a:rPr sz="2300" b="1" i="1" spc="85" dirty="0">
                <a:latin typeface="Calibri"/>
                <a:cs typeface="Calibri"/>
              </a:rPr>
              <a:t> </a:t>
            </a:r>
            <a:r>
              <a:rPr sz="2300" b="1" i="1" spc="225" dirty="0">
                <a:latin typeface="Calibri"/>
                <a:cs typeface="Calibri"/>
              </a:rPr>
              <a:t>consumer</a:t>
            </a:r>
            <a:r>
              <a:rPr sz="2300" b="1" i="1" spc="85" dirty="0">
                <a:latin typeface="Calibri"/>
                <a:cs typeface="Calibri"/>
              </a:rPr>
              <a:t> </a:t>
            </a:r>
            <a:r>
              <a:rPr sz="2300" b="1" i="1" spc="155" dirty="0">
                <a:latin typeface="Calibri"/>
                <a:cs typeface="Calibri"/>
              </a:rPr>
              <a:t>personal </a:t>
            </a:r>
            <a:r>
              <a:rPr sz="2300" b="1" i="1" spc="140" dirty="0">
                <a:latin typeface="Calibri"/>
                <a:cs typeface="Calibri"/>
              </a:rPr>
              <a:t>data</a:t>
            </a:r>
            <a:r>
              <a:rPr sz="2300" b="1" i="1" spc="75" dirty="0">
                <a:latin typeface="Calibri"/>
                <a:cs typeface="Calibri"/>
              </a:rPr>
              <a:t> </a:t>
            </a:r>
            <a:r>
              <a:rPr sz="2300" b="1" i="1" spc="180" dirty="0">
                <a:latin typeface="Calibri"/>
                <a:cs typeface="Calibri"/>
              </a:rPr>
              <a:t>is</a:t>
            </a:r>
            <a:r>
              <a:rPr sz="2300" b="1" i="1" spc="80" dirty="0">
                <a:latin typeface="Calibri"/>
                <a:cs typeface="Calibri"/>
              </a:rPr>
              <a:t> </a:t>
            </a:r>
            <a:r>
              <a:rPr sz="2300" b="1" i="1" spc="185" dirty="0">
                <a:latin typeface="Calibri"/>
                <a:cs typeface="Calibri"/>
              </a:rPr>
              <a:t>captured?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6826" y="5800661"/>
            <a:ext cx="4026535" cy="104203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ts val="2620"/>
              </a:lnSpc>
              <a:spcBef>
                <a:spcPts val="295"/>
              </a:spcBef>
            </a:pPr>
            <a:r>
              <a:rPr sz="2300" b="1" i="1" spc="220" dirty="0">
                <a:latin typeface="Calibri"/>
                <a:cs typeface="Calibri"/>
              </a:rPr>
              <a:t>Does</a:t>
            </a:r>
            <a:r>
              <a:rPr sz="2300" b="1" i="1" spc="80" dirty="0">
                <a:latin typeface="Calibri"/>
                <a:cs typeface="Calibri"/>
              </a:rPr>
              <a:t> </a:t>
            </a:r>
            <a:r>
              <a:rPr sz="2300" b="1" i="1" spc="175" dirty="0">
                <a:latin typeface="Calibri"/>
                <a:cs typeface="Calibri"/>
              </a:rPr>
              <a:t>your</a:t>
            </a:r>
            <a:r>
              <a:rPr sz="2300" b="1" i="1" spc="80" dirty="0">
                <a:latin typeface="Calibri"/>
                <a:cs typeface="Calibri"/>
              </a:rPr>
              <a:t> </a:t>
            </a:r>
            <a:r>
              <a:rPr sz="2300" b="1" i="1" spc="170" dirty="0">
                <a:latin typeface="Calibri"/>
                <a:cs typeface="Calibri"/>
              </a:rPr>
              <a:t>dealership</a:t>
            </a:r>
            <a:r>
              <a:rPr sz="2300" b="1" i="1" spc="80" dirty="0">
                <a:latin typeface="Calibri"/>
                <a:cs typeface="Calibri"/>
              </a:rPr>
              <a:t> </a:t>
            </a:r>
            <a:r>
              <a:rPr sz="2300" b="1" i="1" spc="175" dirty="0">
                <a:latin typeface="Calibri"/>
                <a:cs typeface="Calibri"/>
              </a:rPr>
              <a:t>have</a:t>
            </a:r>
            <a:r>
              <a:rPr sz="2300" b="1" i="1" spc="80" dirty="0">
                <a:latin typeface="Calibri"/>
                <a:cs typeface="Calibri"/>
              </a:rPr>
              <a:t> </a:t>
            </a:r>
            <a:r>
              <a:rPr sz="2300" b="1" i="1" spc="45" dirty="0">
                <a:latin typeface="Calibri"/>
                <a:cs typeface="Calibri"/>
              </a:rPr>
              <a:t>a </a:t>
            </a:r>
            <a:r>
              <a:rPr sz="2300" b="1" i="1" spc="229" dirty="0">
                <a:solidFill>
                  <a:schemeClr val="tx1"/>
                </a:solidFill>
                <a:latin typeface="Calibri"/>
                <a:cs typeface="Calibri"/>
              </a:rPr>
              <a:t>Customer</a:t>
            </a:r>
            <a:r>
              <a:rPr sz="2300" b="1" i="1" spc="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300" b="1" i="1" spc="155" dirty="0">
                <a:solidFill>
                  <a:schemeClr val="tx1"/>
                </a:solidFill>
                <a:latin typeface="Calibri"/>
                <a:cs typeface="Calibri"/>
              </a:rPr>
              <a:t>Personal</a:t>
            </a:r>
            <a:r>
              <a:rPr sz="2300" b="1" i="1" spc="1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300" b="1" i="1" spc="105" dirty="0">
                <a:solidFill>
                  <a:schemeClr val="tx1"/>
                </a:solidFill>
                <a:latin typeface="Calibri"/>
                <a:cs typeface="Calibri"/>
              </a:rPr>
              <a:t>Data </a:t>
            </a:r>
            <a:r>
              <a:rPr sz="2300" b="1" i="1" spc="150" dirty="0">
                <a:solidFill>
                  <a:schemeClr val="tx1"/>
                </a:solidFill>
                <a:latin typeface="Calibri"/>
                <a:cs typeface="Calibri"/>
              </a:rPr>
              <a:t>Deletion</a:t>
            </a:r>
            <a:r>
              <a:rPr sz="2300" b="1" i="1" spc="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300" b="1" i="1" spc="160" dirty="0">
                <a:solidFill>
                  <a:schemeClr val="tx1"/>
                </a:solidFill>
                <a:latin typeface="Calibri"/>
                <a:cs typeface="Calibri"/>
              </a:rPr>
              <a:t>Policy?</a:t>
            </a:r>
            <a:r>
              <a:rPr lang="en-US" sz="2300" b="1" i="1" spc="1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sz="23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8167" y="5396325"/>
            <a:ext cx="3755390" cy="14376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065" marR="5080" algn="ctr">
              <a:lnSpc>
                <a:spcPts val="2780"/>
              </a:lnSpc>
              <a:spcBef>
                <a:spcPts val="475"/>
              </a:spcBef>
            </a:pPr>
            <a:r>
              <a:rPr sz="2600" b="1" spc="245" dirty="0">
                <a:solidFill>
                  <a:srgbClr val="FFFFFF"/>
                </a:solidFill>
                <a:latin typeface="Calibri"/>
                <a:cs typeface="Calibri"/>
              </a:rPr>
              <a:t>Let</a:t>
            </a:r>
            <a:r>
              <a:rPr sz="2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240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2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90" dirty="0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sz="2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21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0" dirty="0">
                <a:solidFill>
                  <a:srgbClr val="FFFFFF"/>
                </a:solidFill>
                <a:latin typeface="Calibri"/>
                <a:cs typeface="Calibri"/>
              </a:rPr>
              <a:t>to turn</a:t>
            </a:r>
            <a:r>
              <a:rPr sz="2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235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2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2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endParaRPr sz="2600">
              <a:latin typeface="Calibri"/>
              <a:cs typeface="Calibri"/>
            </a:endParaRPr>
          </a:p>
          <a:p>
            <a:pPr marL="74930" algn="ctr">
              <a:lnSpc>
                <a:spcPct val="100000"/>
              </a:lnSpc>
              <a:spcBef>
                <a:spcPts val="380"/>
              </a:spcBef>
            </a:pPr>
            <a:r>
              <a:rPr sz="4000" b="1" spc="215" dirty="0">
                <a:solidFill>
                  <a:srgbClr val="30C2ED"/>
                </a:solidFill>
                <a:latin typeface="Calibri"/>
                <a:cs typeface="Calibri"/>
              </a:rPr>
              <a:t>PROFIT!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24437</TotalTime>
  <Words>293</Words>
  <Application>Microsoft Office PowerPoint</Application>
  <PresentationFormat>Custom</PresentationFormat>
  <Paragraphs>36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Aptos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4 Cars Bi-Fold Brochure Updates for Bob</dc:title>
  <dc:creator>Empowered Design Studio</dc:creator>
  <cp:keywords>DAGvxKIL8LI,BABtrNckKFw,0</cp:keywords>
  <cp:lastModifiedBy>ROBERT Morgan</cp:lastModifiedBy>
  <cp:revision>6</cp:revision>
  <dcterms:created xsi:type="dcterms:W3CDTF">2025-08-14T20:24:16Z</dcterms:created>
  <dcterms:modified xsi:type="dcterms:W3CDTF">2025-09-27T18:49:47Z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2025-08-14T00:00:00Z</vt:filetime>
  </property>
  <property fmtid="{D5CDD505-2E9C-101B-9397-08002B2CF9AE}" pid="3" name="Creator">
    <vt:lpwstr>Canva</vt:lpwstr>
  </property>
  <property fmtid="{D5CDD505-2E9C-101B-9397-08002B2CF9AE}" pid="4" name="LastSaved">
    <vt:filetime>2025-08-14T00:00:00Z</vt:filetime>
  </property>
  <property fmtid="{D5CDD505-2E9C-101B-9397-08002B2CF9AE}" pid="5" name="Producer">
    <vt:lpwstr>Canva</vt:lpwstr>
  </property>
</Properties>
</file>