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147474810" r:id="rId3"/>
    <p:sldId id="2147474811" r:id="rId4"/>
    <p:sldId id="6126" r:id="rId5"/>
    <p:sldId id="2147474812" r:id="rId6"/>
    <p:sldId id="2147474813" r:id="rId7"/>
    <p:sldId id="258" r:id="rId8"/>
    <p:sldId id="261" r:id="rId9"/>
    <p:sldId id="263" r:id="rId10"/>
    <p:sldId id="264" r:id="rId1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35122E-F601-4BED-99D2-36EEE87433B9}" v="29" dt="2025-09-24T19:02:31.9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314" y="3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F0449-375E-4274-8D05-C990A8A8270A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E2703-E55A-4E27-A188-D77409C0D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DE2703-E55A-4E27-A188-D77409C0D2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88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58920" cy="6858000"/>
          </a:xfrm>
          <a:custGeom>
            <a:avLst/>
            <a:gdLst/>
            <a:ahLst/>
            <a:cxnLst/>
            <a:rect l="l" t="t" r="r" b="b"/>
            <a:pathLst>
              <a:path w="4058920" h="6858000">
                <a:moveTo>
                  <a:pt x="4058412" y="0"/>
                </a:moveTo>
                <a:lnTo>
                  <a:pt x="0" y="0"/>
                </a:lnTo>
                <a:lnTo>
                  <a:pt x="0" y="6858000"/>
                </a:lnTo>
                <a:lnTo>
                  <a:pt x="4058412" y="6858000"/>
                </a:lnTo>
                <a:lnTo>
                  <a:pt x="40584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1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88947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70375" y="61341"/>
            <a:ext cx="7753350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3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28.jpe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5.png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11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6.png"/><Relationship Id="rId7" Type="http://schemas.openxmlformats.org/officeDocument/2006/relationships/image" Target="../media/image6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11.png"/><Relationship Id="rId9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8988" y="-25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3487" y="51"/>
              <a:ext cx="8668385" cy="685787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-1"/>
              <a:ext cx="9339071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050" y="1133855"/>
              <a:ext cx="5285994" cy="10096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050" y="1627632"/>
              <a:ext cx="7140702" cy="10096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050" y="2615183"/>
              <a:ext cx="4732782" cy="10096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3377" y="1125423"/>
            <a:ext cx="7052945" cy="10699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580"/>
              </a:spcBef>
            </a:pPr>
            <a:r>
              <a:rPr sz="3600" spc="-300" dirty="0">
                <a:solidFill>
                  <a:srgbClr val="FFFFFF"/>
                </a:solidFill>
                <a:latin typeface="Tahoma"/>
                <a:cs typeface="Tahoma"/>
              </a:rPr>
              <a:t>INTEGRATED</a:t>
            </a:r>
            <a:r>
              <a:rPr sz="3600" spc="-3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spc="-240" dirty="0">
                <a:solidFill>
                  <a:srgbClr val="FFFFFF"/>
                </a:solidFill>
                <a:latin typeface="Tahoma"/>
                <a:cs typeface="Tahoma"/>
              </a:rPr>
              <a:t>VEHICLE</a:t>
            </a:r>
            <a:r>
              <a:rPr sz="3600" spc="-5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3600" spc="-5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spc="-315" dirty="0">
                <a:solidFill>
                  <a:srgbClr val="FFFFFF"/>
                </a:solidFill>
                <a:latin typeface="Tahoma"/>
                <a:cs typeface="Tahoma"/>
              </a:rPr>
              <a:t>SOLUTIONS </a:t>
            </a:r>
            <a:r>
              <a:rPr sz="3600" spc="-114" dirty="0">
                <a:solidFill>
                  <a:srgbClr val="FFFFFF"/>
                </a:solidFill>
                <a:latin typeface="Tahoma"/>
                <a:cs typeface="Tahoma"/>
              </a:rPr>
              <a:t>GROUP</a:t>
            </a:r>
            <a:r>
              <a:rPr sz="3600" spc="-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spc="-145" dirty="0">
                <a:solidFill>
                  <a:srgbClr val="FFFFFF"/>
                </a:solidFill>
                <a:latin typeface="Tahoma"/>
                <a:cs typeface="Tahoma"/>
              </a:rPr>
              <a:t>LLC</a:t>
            </a:r>
            <a:r>
              <a:rPr sz="3600" spc="-2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Tahoma"/>
                <a:cs typeface="Tahoma"/>
              </a:rPr>
              <a:t>(IVSG)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3377" y="2535377"/>
            <a:ext cx="8668385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00" dirty="0">
                <a:solidFill>
                  <a:srgbClr val="FFFFFF"/>
                </a:solidFill>
                <a:latin typeface="Tahoma"/>
                <a:cs typeface="Tahoma"/>
              </a:rPr>
              <a:t>WARRANTY</a:t>
            </a:r>
            <a:r>
              <a:rPr sz="3600" b="1" spc="-4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50" dirty="0">
                <a:solidFill>
                  <a:srgbClr val="FFFFFF"/>
                </a:solidFill>
                <a:latin typeface="Tahoma"/>
                <a:cs typeface="Tahoma"/>
              </a:rPr>
              <a:t>RATE</a:t>
            </a:r>
            <a:r>
              <a:rPr lang="en-US" sz="3600" b="1" spc="-50" dirty="0">
                <a:solidFill>
                  <a:srgbClr val="FFFFFF"/>
                </a:solidFill>
                <a:latin typeface="Tahoma"/>
                <a:cs typeface="Tahoma"/>
              </a:rPr>
              <a:t> AI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3600" b="1" spc="-50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11480" y="2414371"/>
            <a:ext cx="4984039" cy="2956967"/>
            <a:chOff x="411480" y="2414371"/>
            <a:chExt cx="4984039" cy="2956967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80357" y="2414371"/>
              <a:ext cx="915162" cy="9608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1480" y="4806696"/>
              <a:ext cx="1386077" cy="56464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61516" y="4806696"/>
              <a:ext cx="1201673" cy="56464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03377" y="4989496"/>
            <a:ext cx="8840623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 No Obligation – Free Analysis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endParaRPr sz="2800" dirty="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76504" y="25"/>
            <a:ext cx="11393805" cy="4468495"/>
            <a:chOff x="476504" y="25"/>
            <a:chExt cx="11393805" cy="4468495"/>
          </a:xfrm>
        </p:grpSpPr>
        <p:sp>
          <p:nvSpPr>
            <p:cNvPr id="16" name="object 16"/>
            <p:cNvSpPr/>
            <p:nvPr/>
          </p:nvSpPr>
          <p:spPr>
            <a:xfrm>
              <a:off x="476504" y="528828"/>
              <a:ext cx="704215" cy="146685"/>
            </a:xfrm>
            <a:custGeom>
              <a:avLst/>
              <a:gdLst/>
              <a:ahLst/>
              <a:cxnLst/>
              <a:rect l="l" t="t" r="r" b="b"/>
              <a:pathLst>
                <a:path w="704215" h="146684">
                  <a:moveTo>
                    <a:pt x="704088" y="0"/>
                  </a:moveTo>
                  <a:lnTo>
                    <a:pt x="0" y="0"/>
                  </a:lnTo>
                  <a:lnTo>
                    <a:pt x="0" y="146303"/>
                  </a:lnTo>
                  <a:lnTo>
                    <a:pt x="704088" y="146303"/>
                  </a:lnTo>
                  <a:lnTo>
                    <a:pt x="704088" y="0"/>
                  </a:lnTo>
                  <a:close/>
                </a:path>
              </a:pathLst>
            </a:custGeom>
            <a:solidFill>
              <a:srgbClr val="EB7B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6504" y="4450080"/>
              <a:ext cx="3977640" cy="18415"/>
            </a:xfrm>
            <a:custGeom>
              <a:avLst/>
              <a:gdLst/>
              <a:ahLst/>
              <a:cxnLst/>
              <a:rect l="l" t="t" r="r" b="b"/>
              <a:pathLst>
                <a:path w="3977640" h="18414">
                  <a:moveTo>
                    <a:pt x="3977640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3977640" y="18288"/>
                  </a:lnTo>
                  <a:lnTo>
                    <a:pt x="39776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31756" y="25"/>
              <a:ext cx="2138172" cy="52880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269485" y="6574332"/>
            <a:ext cx="361505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Confidential</a:t>
            </a:r>
            <a:r>
              <a:rPr sz="9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Copyright ©2009-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2025</a:t>
            </a:r>
            <a:r>
              <a:rPr sz="9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IVSG</a:t>
            </a:r>
            <a:r>
              <a:rPr sz="9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LLC</a:t>
            </a:r>
            <a:r>
              <a:rPr sz="9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.All Rights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 Reserved.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32108" y="60274"/>
            <a:ext cx="11715969" cy="1658620"/>
            <a:chOff x="616292" y="35051"/>
            <a:chExt cx="11576050" cy="1658620"/>
          </a:xfrm>
        </p:grpSpPr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6292" y="35051"/>
              <a:ext cx="11575669" cy="165862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47579" y="565950"/>
              <a:ext cx="1933702" cy="7782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C293809-8A77-C3F3-034F-E15FB7BEC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FFDA3-EFEE-7B5E-3DDF-2F0D63D06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88538"/>
            <a:ext cx="10363200" cy="369332"/>
          </a:xfrm>
        </p:spPr>
        <p:txBody>
          <a:bodyPr/>
          <a:lstStyle/>
          <a:p>
            <a:pPr algn="ctr"/>
            <a:r>
              <a:rPr lang="en-US" sz="2400" dirty="0"/>
              <a:t>Companies Behind Warranty Rate AI™</a:t>
            </a:r>
          </a:p>
        </p:txBody>
      </p:sp>
      <p:pic>
        <p:nvPicPr>
          <p:cNvPr id="5" name="Picture 4" descr="A blue logo with a steering wheel&#10;&#10;AI-generated content may be incorrect.">
            <a:extLst>
              <a:ext uri="{FF2B5EF4-FFF2-40B4-BE49-F238E27FC236}">
                <a16:creationId xmlns:a16="http://schemas.microsoft.com/office/drawing/2014/main" id="{ECAF6EAC-DF9E-9B2D-084A-2928491FE9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63" y="27736"/>
            <a:ext cx="1665550" cy="907449"/>
          </a:xfrm>
          <a:prstGeom prst="rect">
            <a:avLst/>
          </a:prstGeom>
        </p:spPr>
      </p:pic>
      <p:pic>
        <p:nvPicPr>
          <p:cNvPr id="7" name="Picture 6" descr="A logo with black lines and a yellow circle&#10;&#10;AI-generated content may be incorrect.">
            <a:extLst>
              <a:ext uri="{FF2B5EF4-FFF2-40B4-BE49-F238E27FC236}">
                <a16:creationId xmlns:a16="http://schemas.microsoft.com/office/drawing/2014/main" id="{BE7A2F9A-6AB6-4858-D152-C98FDD60A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320" y="27736"/>
            <a:ext cx="1768317" cy="110967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7EE10F-336F-B2A4-4BBD-69165076C8E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520440" y="6413063"/>
            <a:ext cx="5151120" cy="307777"/>
          </a:xfrm>
        </p:spPr>
        <p:txBody>
          <a:bodyPr/>
          <a:lstStyle/>
          <a:p>
            <a:r>
              <a:rPr lang="en-US" sz="1000" dirty="0"/>
              <a:t>Copyright (c) 2019-2025 IVSG LLC powered by Aclaro AI (c) 2019-2025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BFC9BA-CD22-DED9-D66C-A71E05DF89F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lang="en-US" spc="-25" smtClean="0"/>
              <a:t>2</a:t>
            </a:fld>
            <a:endParaRPr lang="en-US" spc="-25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9D3F89-E93E-9D33-CF52-C7E1EAD42F51}"/>
              </a:ext>
            </a:extLst>
          </p:cNvPr>
          <p:cNvSpPr txBox="1"/>
          <p:nvPr/>
        </p:nvSpPr>
        <p:spPr>
          <a:xfrm>
            <a:off x="488452" y="984144"/>
            <a:ext cx="11337016" cy="132343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Arial Black" panose="020B0A04020102020204" pitchFamily="34" charset="0"/>
              </a:rPr>
              <a:t>                                   INTRODUCING WARRANTY RATE AI™</a:t>
            </a:r>
            <a:br>
              <a:rPr lang="en-US" sz="20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en-US" sz="1800" b="1" dirty="0">
                <a:solidFill>
                  <a:srgbClr val="FFFF00"/>
                </a:solidFill>
                <a:latin typeface="Arial Black" panose="020B0A04020102020204" pitchFamily="34" charset="0"/>
              </a:rPr>
              <a:t>                    DRIVING THE HIGHEST OEM WARRANTY REIMBURSEMENT RATES </a:t>
            </a:r>
          </a:p>
          <a:p>
            <a:r>
              <a:rPr lang="en-US" b="1" dirty="0">
                <a:solidFill>
                  <a:srgbClr val="FFFF00"/>
                </a:solidFill>
                <a:latin typeface="Arial Black" panose="020B0A04020102020204" pitchFamily="34" charset="0"/>
              </a:rPr>
              <a:t>               </a:t>
            </a:r>
            <a:r>
              <a:rPr lang="en-US" sz="1800" b="1" dirty="0">
                <a:solidFill>
                  <a:srgbClr val="FFFF00"/>
                </a:solidFill>
                <a:latin typeface="Arial Black" panose="020B0A04020102020204" pitchFamily="34" charset="0"/>
              </a:rPr>
              <a:t> FOR LABOR AND PARTS MARKUP—1.3-1.5+ X DEALER CURRENT RATES </a:t>
            </a:r>
            <a:br>
              <a:rPr lang="en-US" sz="18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en-US" sz="1800" b="1" dirty="0">
                <a:solidFill>
                  <a:srgbClr val="FFFF00"/>
                </a:solidFill>
                <a:latin typeface="Arial Black" panose="020B0A04020102020204" pitchFamily="34" charset="0"/>
              </a:rPr>
              <a:t>                    </a:t>
            </a: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</a:rPr>
              <a:t>GENERATING MORE GROSS PROFITS FOR DEALERS</a:t>
            </a:r>
            <a:endParaRPr lang="en-US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2FBEAB-2E0B-D743-83F5-BF4514D5C0DC}"/>
              </a:ext>
            </a:extLst>
          </p:cNvPr>
          <p:cNvSpPr txBox="1"/>
          <p:nvPr/>
        </p:nvSpPr>
        <p:spPr>
          <a:xfrm>
            <a:off x="5852637" y="2753712"/>
            <a:ext cx="6096000" cy="33239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500" b="1" u="sng" dirty="0">
                <a:latin typeface="+mn-lt"/>
              </a:rPr>
              <a:t>Integrated Vehicle Solutions Group LLC (IVSG) </a:t>
            </a:r>
            <a:r>
              <a:rPr lang="en-US" sz="1500" dirty="0">
                <a:latin typeface="+mn-lt"/>
              </a:rPr>
              <a:t>was founded by Peter Leger (Ex president ADP Dealer Services/CDK GLOBAL) and Bill Russo (Ex VP Custom Development ADP Dealer Services/CDK GLOBAL) in 2009. </a:t>
            </a:r>
            <a:r>
              <a:rPr lang="en-US" sz="1500" dirty="0"/>
              <a:t>IVSG is the major distributor of </a:t>
            </a:r>
            <a:r>
              <a:rPr lang="en-US" sz="1500" b="1" dirty="0"/>
              <a:t>Warranty Rate AI™.</a:t>
            </a:r>
            <a:r>
              <a:rPr lang="en-US" sz="1500" dirty="0">
                <a:latin typeface="+mn-lt"/>
              </a:rPr>
              <a:t> IVSG provides innovative solutions and unique software tools for dealers and their retail partners with proprietary connectors for DMS integration (CDK Global, R&amp;R, DealerTrack, Tekion, etc.). </a:t>
            </a:r>
          </a:p>
          <a:p>
            <a:endParaRPr lang="en-US" sz="1500" b="1" dirty="0">
              <a:latin typeface="+mn-lt"/>
            </a:endParaRPr>
          </a:p>
          <a:p>
            <a:r>
              <a:rPr lang="en-US" sz="1500" b="1" u="sng" dirty="0">
                <a:latin typeface="+mn-lt"/>
              </a:rPr>
              <a:t>IVSG Has Many </a:t>
            </a:r>
            <a:r>
              <a:rPr lang="en-US" sz="1500" dirty="0">
                <a:latin typeface="+mn-lt"/>
              </a:rPr>
              <a:t>of the top 50 dealer groups as clients as well as many heartland dealers. </a:t>
            </a:r>
          </a:p>
          <a:p>
            <a:endParaRPr lang="en-US" sz="1500" dirty="0">
              <a:latin typeface="+mn-lt"/>
            </a:endParaRPr>
          </a:p>
          <a:p>
            <a:r>
              <a:rPr lang="en-US" sz="1500" b="1" u="sng" dirty="0">
                <a:latin typeface="+mn-lt"/>
              </a:rPr>
              <a:t>Leger, Galarce and Russo </a:t>
            </a:r>
            <a:r>
              <a:rPr lang="en-US" sz="1500" dirty="0">
                <a:latin typeface="+mn-lt"/>
              </a:rPr>
              <a:t>have worked together for over 30 years in developing and launching innovative solutions to dealers in the global automotive retail industry resulting in significant ROI.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3AE3C5-69AB-CB48-9584-88082974244A}"/>
              </a:ext>
            </a:extLst>
          </p:cNvPr>
          <p:cNvSpPr txBox="1"/>
          <p:nvPr/>
        </p:nvSpPr>
        <p:spPr>
          <a:xfrm>
            <a:off x="381000" y="2761795"/>
            <a:ext cx="4876800" cy="31393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b="1" u="sng" dirty="0">
                <a:latin typeface="+mn-lt"/>
              </a:rPr>
              <a:t>ACLARO AI Inc</a:t>
            </a:r>
            <a:r>
              <a:rPr lang="en-US" u="sng" dirty="0">
                <a:latin typeface="+mn-lt"/>
              </a:rPr>
              <a:t> </a:t>
            </a:r>
            <a:r>
              <a:rPr lang="en-US" dirty="0">
                <a:latin typeface="+mn-lt"/>
              </a:rPr>
              <a:t>founded by Carlos Galarce (Ex ADP Dealer Services/CDK GLOBAL CIO) in 2017 is an AI data scientist and AI application developer for the automotive retail segment and various government sectors.</a:t>
            </a:r>
            <a:r>
              <a:rPr lang="en-US" b="1" dirty="0">
                <a:latin typeface="+mn-lt"/>
              </a:rPr>
              <a:t> </a:t>
            </a:r>
          </a:p>
          <a:p>
            <a:endParaRPr lang="en-US" b="1" dirty="0">
              <a:latin typeface="+mn-lt"/>
            </a:endParaRPr>
          </a:p>
          <a:p>
            <a:r>
              <a:rPr lang="en-US" b="1" u="sng" dirty="0">
                <a:latin typeface="+mn-lt"/>
              </a:rPr>
              <a:t>Warranty Rate AI™ </a:t>
            </a:r>
            <a:r>
              <a:rPr lang="en-US" dirty="0">
                <a:latin typeface="+mn-lt"/>
              </a:rPr>
              <a:t>was recently developed by Aclaro and launched to the USA automotive sector with over 100 dealerships currently using the solution,  including large private and public consolidators</a:t>
            </a:r>
          </a:p>
        </p:txBody>
      </p:sp>
    </p:spTree>
    <p:extLst>
      <p:ext uri="{BB962C8B-B14F-4D97-AF65-F5344CB8AC3E}">
        <p14:creationId xmlns:p14="http://schemas.microsoft.com/office/powerpoint/2010/main" val="1313508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3D4C3-6790-BD0E-1E3F-EB4A6725B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228600"/>
            <a:ext cx="8991600" cy="615553"/>
          </a:xfrm>
        </p:spPr>
        <p:txBody>
          <a:bodyPr/>
          <a:lstStyle/>
          <a:p>
            <a:r>
              <a:rPr lang="en-US" sz="2000" dirty="0">
                <a:latin typeface="Arial Black" panose="020B0A04020102020204" pitchFamily="34" charset="0"/>
              </a:rPr>
              <a:t>SELECT SAMPLE OF DEALERS USING WARRANTY RATE AI™</a:t>
            </a:r>
          </a:p>
        </p:txBody>
      </p:sp>
      <p:pic>
        <p:nvPicPr>
          <p:cNvPr id="5" name="Picture 4" descr="A logo of a company&#10;&#10;AI-generated content may be incorrect.">
            <a:extLst>
              <a:ext uri="{FF2B5EF4-FFF2-40B4-BE49-F238E27FC236}">
                <a16:creationId xmlns:a16="http://schemas.microsoft.com/office/drawing/2014/main" id="{C11AC949-3C35-08F1-A0A3-60DE33B49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95400"/>
            <a:ext cx="2514600" cy="1266724"/>
          </a:xfrm>
          <a:prstGeom prst="rect">
            <a:avLst/>
          </a:prstGeom>
        </p:spPr>
      </p:pic>
      <p:pic>
        <p:nvPicPr>
          <p:cNvPr id="7" name="Picture 6" descr="A group of logos on a white background&#10;&#10;AI-generated content may be incorrect.">
            <a:extLst>
              <a:ext uri="{FF2B5EF4-FFF2-40B4-BE49-F238E27FC236}">
                <a16:creationId xmlns:a16="http://schemas.microsoft.com/office/drawing/2014/main" id="{5F617684-4D59-4221-FA09-9610B5B0E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047" y="3219475"/>
            <a:ext cx="2628571" cy="1161905"/>
          </a:xfrm>
          <a:prstGeom prst="rect">
            <a:avLst/>
          </a:prstGeom>
        </p:spPr>
      </p:pic>
      <p:pic>
        <p:nvPicPr>
          <p:cNvPr id="9" name="Picture 8" descr="A blue and gold text&#10;&#10;AI-generated content may be incorrect.">
            <a:extLst>
              <a:ext uri="{FF2B5EF4-FFF2-40B4-BE49-F238E27FC236}">
                <a16:creationId xmlns:a16="http://schemas.microsoft.com/office/drawing/2014/main" id="{CD2ED1C8-E0E8-1CDB-84EB-36F8E9C8E6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714" y="1204862"/>
            <a:ext cx="2628571" cy="1447799"/>
          </a:xfrm>
          <a:prstGeom prst="rect">
            <a:avLst/>
          </a:prstGeom>
        </p:spPr>
      </p:pic>
      <p:pic>
        <p:nvPicPr>
          <p:cNvPr id="11" name="Picture 10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1F05F028-AEAE-E947-37B9-2EB4A4BB8F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1129100"/>
            <a:ext cx="3124200" cy="1447799"/>
          </a:xfrm>
          <a:prstGeom prst="rect">
            <a:avLst/>
          </a:prstGeom>
        </p:spPr>
      </p:pic>
      <p:pic>
        <p:nvPicPr>
          <p:cNvPr id="13" name="Picture 12" descr="A black and white logo&#10;&#10;AI-generated content may be incorrect.">
            <a:extLst>
              <a:ext uri="{FF2B5EF4-FFF2-40B4-BE49-F238E27FC236}">
                <a16:creationId xmlns:a16="http://schemas.microsoft.com/office/drawing/2014/main" id="{D35D3040-0B43-834F-5886-B93AA0F260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38" y="2990199"/>
            <a:ext cx="2552381" cy="1787488"/>
          </a:xfrm>
          <a:prstGeom prst="rect">
            <a:avLst/>
          </a:prstGeom>
        </p:spPr>
      </p:pic>
      <p:pic>
        <p:nvPicPr>
          <p:cNvPr id="15" name="Picture 14" descr="A red and white logo&#10;&#10;AI-generated content may be incorrect.">
            <a:extLst>
              <a:ext uri="{FF2B5EF4-FFF2-40B4-BE49-F238E27FC236}">
                <a16:creationId xmlns:a16="http://schemas.microsoft.com/office/drawing/2014/main" id="{00E46AA2-326C-705A-6E6F-40A5331CE1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3040683"/>
            <a:ext cx="3030896" cy="1519488"/>
          </a:xfrm>
          <a:prstGeom prst="rect">
            <a:avLst/>
          </a:prstGeom>
        </p:spPr>
      </p:pic>
      <p:pic>
        <p:nvPicPr>
          <p:cNvPr id="17" name="Picture 16" descr="A logo for a car company&#10;&#10;AI-generated content may be incorrect.">
            <a:extLst>
              <a:ext uri="{FF2B5EF4-FFF2-40B4-BE49-F238E27FC236}">
                <a16:creationId xmlns:a16="http://schemas.microsoft.com/office/drawing/2014/main" id="{753756EC-4D5A-98CE-A156-0580C9AEA7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746" y="3276162"/>
            <a:ext cx="2819401" cy="116190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4C257FF-EC22-5F1A-F3D6-384AAAC3DE61}"/>
              </a:ext>
            </a:extLst>
          </p:cNvPr>
          <p:cNvSpPr txBox="1"/>
          <p:nvPr/>
        </p:nvSpPr>
        <p:spPr>
          <a:xfrm>
            <a:off x="1660434" y="4731749"/>
            <a:ext cx="9480731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ALL OEMS AND ALL STATE STATUTORY REQUIREMENTS ARE COVERED BY WARRANTY RATE AI™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NOTE: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REFERENCES ARE AVAILABLE UPON REQUEST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0" name="Picture 19" descr="A blue logo with a steering wheel&#10;&#10;AI-generated content may be incorrect.">
            <a:extLst>
              <a:ext uri="{FF2B5EF4-FFF2-40B4-BE49-F238E27FC236}">
                <a16:creationId xmlns:a16="http://schemas.microsoft.com/office/drawing/2014/main" id="{9FBE0BED-6D8E-4EF3-4047-E6A5078F411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38" y="5932078"/>
            <a:ext cx="1665550" cy="714925"/>
          </a:xfrm>
          <a:prstGeom prst="rect">
            <a:avLst/>
          </a:prstGeom>
        </p:spPr>
      </p:pic>
      <p:pic>
        <p:nvPicPr>
          <p:cNvPr id="21" name="Picture 20" descr="A logo with black lines and a yellow circle&#10;&#10;AI-generated content may be incorrect.">
            <a:extLst>
              <a:ext uri="{FF2B5EF4-FFF2-40B4-BE49-F238E27FC236}">
                <a16:creationId xmlns:a16="http://schemas.microsoft.com/office/drawing/2014/main" id="{95358510-F053-C0E9-7030-989461FCD2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917" y="5995389"/>
            <a:ext cx="1553506" cy="671279"/>
          </a:xfrm>
          <a:prstGeom prst="rect">
            <a:avLst/>
          </a:prstGeom>
        </p:spPr>
      </p:pic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9672C0B7-A792-0912-BA88-47C2F522974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520440" y="6413063"/>
            <a:ext cx="5151120" cy="307777"/>
          </a:xfrm>
        </p:spPr>
        <p:txBody>
          <a:bodyPr/>
          <a:lstStyle/>
          <a:p>
            <a:r>
              <a:rPr lang="en-US" sz="1000" dirty="0"/>
              <a:t>Copyright (c) 2019-2025 IVSG LLC powered by Aclaro AI (c) 2019-2025</a:t>
            </a:r>
          </a:p>
        </p:txBody>
      </p:sp>
    </p:spTree>
    <p:extLst>
      <p:ext uri="{BB962C8B-B14F-4D97-AF65-F5344CB8AC3E}">
        <p14:creationId xmlns:p14="http://schemas.microsoft.com/office/powerpoint/2010/main" val="195725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5324CE-CE2C-1D51-7AA9-B2F36868C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84BD80-6089-98D6-1474-1182DEAF4814}"/>
              </a:ext>
            </a:extLst>
          </p:cNvPr>
          <p:cNvSpPr txBox="1"/>
          <p:nvPr/>
        </p:nvSpPr>
        <p:spPr>
          <a:xfrm>
            <a:off x="228601" y="162391"/>
            <a:ext cx="11886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           WARRANTY RATE AI™ - WHAT MAKES US THE BEST SOLUTION IN THE INDUSTRY</a:t>
            </a:r>
            <a:endParaRPr lang="en-US" sz="2400" b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8EC1490-7220-E831-244F-F2F9B0EBA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48" y="1720645"/>
            <a:ext cx="5806826" cy="16702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629BE4E-C9EA-D669-8F1D-81993050B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1" y="3969589"/>
            <a:ext cx="5715000" cy="158736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538A178-F023-6CFB-E691-8BBCEB1F0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852" y="4010003"/>
            <a:ext cx="5541715" cy="151745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F7B80AA-12C6-F458-B8C7-F6F26E9C3F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813" y="1720645"/>
            <a:ext cx="5691187" cy="1297157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2C0FC14A-6EC6-663C-246C-32339200D6BF}"/>
              </a:ext>
            </a:extLst>
          </p:cNvPr>
          <p:cNvSpPr txBox="1">
            <a:spLocks/>
          </p:cNvSpPr>
          <p:nvPr/>
        </p:nvSpPr>
        <p:spPr>
          <a:xfrm>
            <a:off x="1149349" y="711118"/>
            <a:ext cx="10365250" cy="4308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6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SETTING A NEW STANDARD FOR ENTERPRISE  WARRANTY RATE INCREASES IN LABOR AND PARTS</a:t>
            </a:r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1556A7C8-9FEE-7AC3-EC2D-41501A437C0C}"/>
              </a:ext>
            </a:extLst>
          </p:cNvPr>
          <p:cNvSpPr txBox="1">
            <a:spLocks/>
          </p:cNvSpPr>
          <p:nvPr/>
        </p:nvSpPr>
        <p:spPr>
          <a:xfrm>
            <a:off x="3933312" y="6454035"/>
            <a:ext cx="5151120" cy="307777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r>
              <a:rPr lang="en-US" sz="1000" dirty="0"/>
              <a:t>Copyright (c) 2019-2025 IVSG LLC powered by Aclaro AI (c) 2019-2025</a:t>
            </a:r>
          </a:p>
        </p:txBody>
      </p:sp>
      <p:pic>
        <p:nvPicPr>
          <p:cNvPr id="6" name="Picture 5" descr="A blue logo with a steering wheel&#10;&#10;AI-generated content may be incorrect.">
            <a:extLst>
              <a:ext uri="{FF2B5EF4-FFF2-40B4-BE49-F238E27FC236}">
                <a16:creationId xmlns:a16="http://schemas.microsoft.com/office/drawing/2014/main" id="{B3336DCE-B894-3788-4324-A782750C4F8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5850485"/>
            <a:ext cx="1447799" cy="618298"/>
          </a:xfrm>
          <a:prstGeom prst="rect">
            <a:avLst/>
          </a:prstGeom>
        </p:spPr>
      </p:pic>
      <p:pic>
        <p:nvPicPr>
          <p:cNvPr id="2" name="object 22">
            <a:extLst>
              <a:ext uri="{FF2B5EF4-FFF2-40B4-BE49-F238E27FC236}">
                <a16:creationId xmlns:a16="http://schemas.microsoft.com/office/drawing/2014/main" id="{F306BB4D-4F65-3BD7-4FBE-FD5EB6599ED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77400" y="5841832"/>
            <a:ext cx="1957075" cy="77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numbers and a few words&#10;&#10;AI-generated content may be incorrect.">
            <a:extLst>
              <a:ext uri="{FF2B5EF4-FFF2-40B4-BE49-F238E27FC236}">
                <a16:creationId xmlns:a16="http://schemas.microsoft.com/office/drawing/2014/main" id="{1BE236A3-3564-DB92-63DB-FC9DE8839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47" y="1043285"/>
            <a:ext cx="11361905" cy="47714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9F73EE-AC36-F59D-F98D-9BB977B33129}"/>
              </a:ext>
            </a:extLst>
          </p:cNvPr>
          <p:cNvSpPr txBox="1"/>
          <p:nvPr/>
        </p:nvSpPr>
        <p:spPr>
          <a:xfrm>
            <a:off x="-76201" y="304800"/>
            <a:ext cx="12344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 </a:t>
            </a:r>
            <a:r>
              <a:rPr lang="en-US" sz="2400" b="1" dirty="0">
                <a:latin typeface="Arial Black" panose="020B0A04020102020204" pitchFamily="34" charset="0"/>
              </a:rPr>
              <a:t>WARRANTY RATE AI™ DRIVING SIGNIFICANT LABOR RATE INCREASES 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pic>
        <p:nvPicPr>
          <p:cNvPr id="7" name="Picture 6" descr="A blue logo with a steering wheel&#10;&#10;AI-generated content may be incorrect.">
            <a:extLst>
              <a:ext uri="{FF2B5EF4-FFF2-40B4-BE49-F238E27FC236}">
                <a16:creationId xmlns:a16="http://schemas.microsoft.com/office/drawing/2014/main" id="{2BF628CD-2D9A-A201-94F0-7D078AC1CA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46" y="6081724"/>
            <a:ext cx="2023353" cy="471476"/>
          </a:xfrm>
          <a:prstGeom prst="rect">
            <a:avLst/>
          </a:prstGeom>
        </p:spPr>
      </p:pic>
      <p:pic>
        <p:nvPicPr>
          <p:cNvPr id="8" name="object 22">
            <a:extLst>
              <a:ext uri="{FF2B5EF4-FFF2-40B4-BE49-F238E27FC236}">
                <a16:creationId xmlns:a16="http://schemas.microsoft.com/office/drawing/2014/main" id="{00F34C93-78DE-FCE4-9D83-CDA53ECF8EF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400" y="5841832"/>
            <a:ext cx="1957075" cy="778217"/>
          </a:xfrm>
          <a:prstGeom prst="rect">
            <a:avLst/>
          </a:prstGeom>
        </p:spPr>
      </p:pic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66B0B9F2-75E3-9619-915B-D77828963384}"/>
              </a:ext>
            </a:extLst>
          </p:cNvPr>
          <p:cNvSpPr txBox="1">
            <a:spLocks/>
          </p:cNvSpPr>
          <p:nvPr/>
        </p:nvSpPr>
        <p:spPr>
          <a:xfrm>
            <a:off x="3733800" y="6317462"/>
            <a:ext cx="5151120" cy="307777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r>
              <a:rPr lang="en-US" sz="1000" dirty="0"/>
              <a:t>Copyright (c) 2019-2025 IVSG LLC powered by Aclaro AI (c) 2019-2025</a:t>
            </a:r>
          </a:p>
        </p:txBody>
      </p:sp>
    </p:spTree>
    <p:extLst>
      <p:ext uri="{BB962C8B-B14F-4D97-AF65-F5344CB8AC3E}">
        <p14:creationId xmlns:p14="http://schemas.microsoft.com/office/powerpoint/2010/main" val="2672509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numbers and symbols&#10;&#10;AI-generated content may be incorrect.">
            <a:extLst>
              <a:ext uri="{FF2B5EF4-FFF2-40B4-BE49-F238E27FC236}">
                <a16:creationId xmlns:a16="http://schemas.microsoft.com/office/drawing/2014/main" id="{E8654D1E-0CA3-52FA-7FEF-3C0D913D3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52" y="2033762"/>
            <a:ext cx="10838095" cy="27904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C3EEAB-6B58-B49F-8F62-A4C1BB7E0B77}"/>
              </a:ext>
            </a:extLst>
          </p:cNvPr>
          <p:cNvSpPr txBox="1"/>
          <p:nvPr/>
        </p:nvSpPr>
        <p:spPr>
          <a:xfrm>
            <a:off x="672036" y="816113"/>
            <a:ext cx="11049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 </a:t>
            </a:r>
            <a:r>
              <a:rPr lang="en-US" sz="2000" b="1" dirty="0">
                <a:latin typeface="Arial Black" panose="020B0A04020102020204" pitchFamily="34" charset="0"/>
              </a:rPr>
              <a:t>WARRANTY RATE AI™ DRIVING SIGNIFICANT PARTS MARKUP % INCREASES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2" name="Picture 1" descr="A blue logo with a steering wheel&#10;&#10;AI-generated content may be incorrect.">
            <a:extLst>
              <a:ext uri="{FF2B5EF4-FFF2-40B4-BE49-F238E27FC236}">
                <a16:creationId xmlns:a16="http://schemas.microsoft.com/office/drawing/2014/main" id="{5DC9BFD2-EA6B-D3B5-86A7-41AB89E87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46" y="6081724"/>
            <a:ext cx="2023353" cy="471476"/>
          </a:xfrm>
          <a:prstGeom prst="rect">
            <a:avLst/>
          </a:prstGeom>
        </p:spPr>
      </p:pic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D10B8E75-B7F5-28F4-2252-242688FDF085}"/>
              </a:ext>
            </a:extLst>
          </p:cNvPr>
          <p:cNvSpPr txBox="1">
            <a:spLocks/>
          </p:cNvSpPr>
          <p:nvPr/>
        </p:nvSpPr>
        <p:spPr>
          <a:xfrm>
            <a:off x="3733800" y="6317462"/>
            <a:ext cx="5151120" cy="307777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r>
              <a:rPr lang="en-US" sz="1000" dirty="0"/>
              <a:t>Copyright (c) 2019-2025 IVSG LLC powered by Aclaro AI (c) 2019-2025</a:t>
            </a:r>
          </a:p>
        </p:txBody>
      </p:sp>
      <p:pic>
        <p:nvPicPr>
          <p:cNvPr id="6" name="object 22">
            <a:extLst>
              <a:ext uri="{FF2B5EF4-FFF2-40B4-BE49-F238E27FC236}">
                <a16:creationId xmlns:a16="http://schemas.microsoft.com/office/drawing/2014/main" id="{E8F1ECF9-5F6D-2D58-58E6-FFBE26D32CD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400" y="5841832"/>
            <a:ext cx="1957075" cy="77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07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40135" y="6206776"/>
            <a:ext cx="1600578" cy="46744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894874"/>
            <a:ext cx="12192000" cy="5558790"/>
            <a:chOff x="0" y="894874"/>
            <a:chExt cx="12192000" cy="55587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4874"/>
              <a:ext cx="12191999" cy="55587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2874" y="1304925"/>
              <a:ext cx="11906250" cy="4752975"/>
            </a:xfrm>
            <a:custGeom>
              <a:avLst/>
              <a:gdLst/>
              <a:ahLst/>
              <a:cxnLst/>
              <a:rect l="l" t="t" r="r" b="b"/>
              <a:pathLst>
                <a:path w="11906250" h="4752975">
                  <a:moveTo>
                    <a:pt x="11906250" y="0"/>
                  </a:moveTo>
                  <a:lnTo>
                    <a:pt x="0" y="0"/>
                  </a:lnTo>
                  <a:lnTo>
                    <a:pt x="0" y="4752975"/>
                  </a:lnTo>
                  <a:lnTo>
                    <a:pt x="11906250" y="4752975"/>
                  </a:lnTo>
                  <a:lnTo>
                    <a:pt x="11906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229725" y="1581150"/>
              <a:ext cx="2686050" cy="704850"/>
            </a:xfrm>
            <a:custGeom>
              <a:avLst/>
              <a:gdLst/>
              <a:ahLst/>
              <a:cxnLst/>
              <a:rect l="l" t="t" r="r" b="b"/>
              <a:pathLst>
                <a:path w="2686050" h="704850">
                  <a:moveTo>
                    <a:pt x="2333625" y="0"/>
                  </a:moveTo>
                  <a:lnTo>
                    <a:pt x="0" y="0"/>
                  </a:lnTo>
                  <a:lnTo>
                    <a:pt x="0" y="704850"/>
                  </a:lnTo>
                  <a:lnTo>
                    <a:pt x="2333625" y="704850"/>
                  </a:lnTo>
                  <a:lnTo>
                    <a:pt x="2686050" y="352425"/>
                  </a:lnTo>
                  <a:lnTo>
                    <a:pt x="2333625" y="0"/>
                  </a:lnTo>
                  <a:close/>
                </a:path>
              </a:pathLst>
            </a:custGeom>
            <a:solidFill>
              <a:srgbClr val="2C3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229725" y="1581150"/>
              <a:ext cx="2686050" cy="704850"/>
            </a:xfrm>
            <a:custGeom>
              <a:avLst/>
              <a:gdLst/>
              <a:ahLst/>
              <a:cxnLst/>
              <a:rect l="l" t="t" r="r" b="b"/>
              <a:pathLst>
                <a:path w="2686050" h="704850">
                  <a:moveTo>
                    <a:pt x="0" y="0"/>
                  </a:moveTo>
                  <a:lnTo>
                    <a:pt x="2333625" y="0"/>
                  </a:lnTo>
                  <a:lnTo>
                    <a:pt x="2686050" y="352425"/>
                  </a:lnTo>
                  <a:lnTo>
                    <a:pt x="2333625" y="704850"/>
                  </a:lnTo>
                  <a:lnTo>
                    <a:pt x="0" y="70485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403205" y="1803907"/>
            <a:ext cx="71310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b="1" dirty="0">
                <a:solidFill>
                  <a:srgbClr val="FFFF00"/>
                </a:solidFill>
                <a:latin typeface="Tahoma"/>
                <a:cs typeface="Tahoma"/>
              </a:rPr>
              <a:t>Day</a:t>
            </a:r>
            <a:r>
              <a:rPr sz="1550" b="1" spc="114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1550" b="1" spc="-40" dirty="0">
                <a:solidFill>
                  <a:srgbClr val="FFFF00"/>
                </a:solidFill>
                <a:latin typeface="Tahoma"/>
                <a:cs typeface="Tahoma"/>
              </a:rPr>
              <a:t>04</a:t>
            </a:r>
            <a:endParaRPr sz="1550" dirty="0">
              <a:solidFill>
                <a:srgbClr val="FFFF00"/>
              </a:solidFill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905625" y="1562100"/>
            <a:ext cx="2724150" cy="742950"/>
            <a:chOff x="6905625" y="1562100"/>
            <a:chExt cx="2724150" cy="742950"/>
          </a:xfrm>
        </p:grpSpPr>
        <p:sp>
          <p:nvSpPr>
            <p:cNvPr id="11" name="object 11"/>
            <p:cNvSpPr/>
            <p:nvPr/>
          </p:nvSpPr>
          <p:spPr>
            <a:xfrm>
              <a:off x="6924675" y="1581150"/>
              <a:ext cx="2686050" cy="704850"/>
            </a:xfrm>
            <a:custGeom>
              <a:avLst/>
              <a:gdLst/>
              <a:ahLst/>
              <a:cxnLst/>
              <a:rect l="l" t="t" r="r" b="b"/>
              <a:pathLst>
                <a:path w="2686050" h="704850">
                  <a:moveTo>
                    <a:pt x="2333625" y="0"/>
                  </a:moveTo>
                  <a:lnTo>
                    <a:pt x="0" y="0"/>
                  </a:lnTo>
                  <a:lnTo>
                    <a:pt x="0" y="704850"/>
                  </a:lnTo>
                  <a:lnTo>
                    <a:pt x="2333625" y="704850"/>
                  </a:lnTo>
                  <a:lnTo>
                    <a:pt x="2686050" y="352425"/>
                  </a:lnTo>
                  <a:lnTo>
                    <a:pt x="2333625" y="0"/>
                  </a:lnTo>
                  <a:close/>
                </a:path>
              </a:pathLst>
            </a:custGeom>
            <a:solidFill>
              <a:srgbClr val="2C3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24675" y="1581150"/>
              <a:ext cx="2686050" cy="704850"/>
            </a:xfrm>
            <a:custGeom>
              <a:avLst/>
              <a:gdLst/>
              <a:ahLst/>
              <a:cxnLst/>
              <a:rect l="l" t="t" r="r" b="b"/>
              <a:pathLst>
                <a:path w="2686050" h="704850">
                  <a:moveTo>
                    <a:pt x="0" y="0"/>
                  </a:moveTo>
                  <a:lnTo>
                    <a:pt x="2333625" y="0"/>
                  </a:lnTo>
                  <a:lnTo>
                    <a:pt x="2686050" y="352425"/>
                  </a:lnTo>
                  <a:lnTo>
                    <a:pt x="2333625" y="704850"/>
                  </a:lnTo>
                  <a:lnTo>
                    <a:pt x="0" y="70485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156575" y="1803907"/>
            <a:ext cx="71120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Day</a:t>
            </a:r>
            <a:r>
              <a:rPr sz="1550" b="1" spc="10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1550" b="1" spc="-4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03</a:t>
            </a:r>
            <a:endParaRPr sz="155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610100" y="1562100"/>
            <a:ext cx="2724150" cy="742950"/>
            <a:chOff x="4610100" y="1562100"/>
            <a:chExt cx="2724150" cy="742950"/>
          </a:xfrm>
        </p:grpSpPr>
        <p:sp>
          <p:nvSpPr>
            <p:cNvPr id="15" name="object 15"/>
            <p:cNvSpPr/>
            <p:nvPr/>
          </p:nvSpPr>
          <p:spPr>
            <a:xfrm>
              <a:off x="4629150" y="1581150"/>
              <a:ext cx="2686050" cy="704850"/>
            </a:xfrm>
            <a:custGeom>
              <a:avLst/>
              <a:gdLst/>
              <a:ahLst/>
              <a:cxnLst/>
              <a:rect l="l" t="t" r="r" b="b"/>
              <a:pathLst>
                <a:path w="2686050" h="704850">
                  <a:moveTo>
                    <a:pt x="2333625" y="0"/>
                  </a:moveTo>
                  <a:lnTo>
                    <a:pt x="0" y="0"/>
                  </a:lnTo>
                  <a:lnTo>
                    <a:pt x="0" y="704850"/>
                  </a:lnTo>
                  <a:lnTo>
                    <a:pt x="2333625" y="704850"/>
                  </a:lnTo>
                  <a:lnTo>
                    <a:pt x="2686050" y="352425"/>
                  </a:lnTo>
                  <a:lnTo>
                    <a:pt x="2333625" y="0"/>
                  </a:lnTo>
                  <a:close/>
                </a:path>
              </a:pathLst>
            </a:custGeom>
            <a:solidFill>
              <a:srgbClr val="2C3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29150" y="1581150"/>
              <a:ext cx="2686050" cy="704850"/>
            </a:xfrm>
            <a:custGeom>
              <a:avLst/>
              <a:gdLst/>
              <a:ahLst/>
              <a:cxnLst/>
              <a:rect l="l" t="t" r="r" b="b"/>
              <a:pathLst>
                <a:path w="2686050" h="704850">
                  <a:moveTo>
                    <a:pt x="0" y="0"/>
                  </a:moveTo>
                  <a:lnTo>
                    <a:pt x="2333625" y="0"/>
                  </a:lnTo>
                  <a:lnTo>
                    <a:pt x="2686050" y="352425"/>
                  </a:lnTo>
                  <a:lnTo>
                    <a:pt x="2333625" y="704850"/>
                  </a:lnTo>
                  <a:lnTo>
                    <a:pt x="0" y="70485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852540" y="1803907"/>
            <a:ext cx="71310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Day</a:t>
            </a:r>
            <a:r>
              <a:rPr sz="1550" b="1" spc="114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1550" b="1" spc="-4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02</a:t>
            </a:r>
            <a:endParaRPr sz="155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305050" y="1562100"/>
            <a:ext cx="2724150" cy="742950"/>
            <a:chOff x="2305050" y="1562100"/>
            <a:chExt cx="2724150" cy="742950"/>
          </a:xfrm>
        </p:grpSpPr>
        <p:sp>
          <p:nvSpPr>
            <p:cNvPr id="19" name="object 19"/>
            <p:cNvSpPr/>
            <p:nvPr/>
          </p:nvSpPr>
          <p:spPr>
            <a:xfrm>
              <a:off x="2324100" y="1581150"/>
              <a:ext cx="2686050" cy="704850"/>
            </a:xfrm>
            <a:custGeom>
              <a:avLst/>
              <a:gdLst/>
              <a:ahLst/>
              <a:cxnLst/>
              <a:rect l="l" t="t" r="r" b="b"/>
              <a:pathLst>
                <a:path w="2686050" h="704850">
                  <a:moveTo>
                    <a:pt x="2333625" y="0"/>
                  </a:moveTo>
                  <a:lnTo>
                    <a:pt x="0" y="0"/>
                  </a:lnTo>
                  <a:lnTo>
                    <a:pt x="0" y="704850"/>
                  </a:lnTo>
                  <a:lnTo>
                    <a:pt x="2333625" y="704850"/>
                  </a:lnTo>
                  <a:lnTo>
                    <a:pt x="2686050" y="352425"/>
                  </a:lnTo>
                  <a:lnTo>
                    <a:pt x="2333625" y="0"/>
                  </a:lnTo>
                  <a:close/>
                </a:path>
              </a:pathLst>
            </a:custGeom>
            <a:solidFill>
              <a:srgbClr val="2C3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24100" y="1581150"/>
              <a:ext cx="2686050" cy="704850"/>
            </a:xfrm>
            <a:custGeom>
              <a:avLst/>
              <a:gdLst/>
              <a:ahLst/>
              <a:cxnLst/>
              <a:rect l="l" t="t" r="r" b="b"/>
              <a:pathLst>
                <a:path w="2686050" h="704850">
                  <a:moveTo>
                    <a:pt x="0" y="0"/>
                  </a:moveTo>
                  <a:lnTo>
                    <a:pt x="2333625" y="0"/>
                  </a:lnTo>
                  <a:lnTo>
                    <a:pt x="2686050" y="352425"/>
                  </a:lnTo>
                  <a:lnTo>
                    <a:pt x="2333625" y="704850"/>
                  </a:lnTo>
                  <a:lnTo>
                    <a:pt x="0" y="70485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57450" y="1838325"/>
              <a:ext cx="190500" cy="190500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77625" y="1838325"/>
            <a:ext cx="190500" cy="190500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276225" y="2400300"/>
            <a:ext cx="11639550" cy="3476625"/>
            <a:chOff x="276225" y="2400300"/>
            <a:chExt cx="11639550" cy="3476625"/>
          </a:xfrm>
        </p:grpSpPr>
        <p:sp>
          <p:nvSpPr>
            <p:cNvPr id="24" name="object 24"/>
            <p:cNvSpPr/>
            <p:nvPr/>
          </p:nvSpPr>
          <p:spPr>
            <a:xfrm>
              <a:off x="2324100" y="4772025"/>
              <a:ext cx="9591675" cy="1104900"/>
            </a:xfrm>
            <a:custGeom>
              <a:avLst/>
              <a:gdLst/>
              <a:ahLst/>
              <a:cxnLst/>
              <a:rect l="l" t="t" r="r" b="b"/>
              <a:pathLst>
                <a:path w="9591675" h="1104900">
                  <a:moveTo>
                    <a:pt x="9591675" y="0"/>
                  </a:moveTo>
                  <a:lnTo>
                    <a:pt x="0" y="0"/>
                  </a:lnTo>
                  <a:lnTo>
                    <a:pt x="0" y="1104900"/>
                  </a:lnTo>
                  <a:lnTo>
                    <a:pt x="9591675" y="1104900"/>
                  </a:lnTo>
                  <a:lnTo>
                    <a:pt x="9591675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6225" y="2400300"/>
              <a:ext cx="1971675" cy="110490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567944" y="3045917"/>
            <a:ext cx="13938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solidFill>
                  <a:srgbClr val="FFFFFF"/>
                </a:solidFill>
                <a:latin typeface="Tahoma"/>
                <a:cs typeface="Tahoma"/>
              </a:rPr>
              <a:t>Service</a:t>
            </a:r>
            <a:r>
              <a:rPr sz="14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Director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76225" y="3581400"/>
            <a:ext cx="1971675" cy="1114425"/>
          </a:xfrm>
          <a:custGeom>
            <a:avLst/>
            <a:gdLst/>
            <a:ahLst/>
            <a:cxnLst/>
            <a:rect l="l" t="t" r="r" b="b"/>
            <a:pathLst>
              <a:path w="1971675" h="1114425">
                <a:moveTo>
                  <a:pt x="1971675" y="0"/>
                </a:moveTo>
                <a:lnTo>
                  <a:pt x="0" y="0"/>
                </a:lnTo>
                <a:lnTo>
                  <a:pt x="0" y="1114425"/>
                </a:lnTo>
                <a:lnTo>
                  <a:pt x="1971675" y="1114425"/>
                </a:lnTo>
                <a:lnTo>
                  <a:pt x="1971675" y="0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45311" y="4234434"/>
            <a:ext cx="8420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Aclaró</a:t>
            </a:r>
            <a:r>
              <a:rPr sz="1400" b="1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Tahoma"/>
                <a:cs typeface="Tahoma"/>
              </a:rPr>
              <a:t>AI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76225" y="4772025"/>
            <a:ext cx="1971675" cy="1104900"/>
          </a:xfrm>
          <a:custGeom>
            <a:avLst/>
            <a:gdLst/>
            <a:ahLst/>
            <a:cxnLst/>
            <a:rect l="l" t="t" r="r" b="b"/>
            <a:pathLst>
              <a:path w="1971675" h="1104900">
                <a:moveTo>
                  <a:pt x="1971675" y="0"/>
                </a:moveTo>
                <a:lnTo>
                  <a:pt x="0" y="0"/>
                </a:lnTo>
                <a:lnTo>
                  <a:pt x="0" y="1104900"/>
                </a:lnTo>
                <a:lnTo>
                  <a:pt x="1971675" y="1104900"/>
                </a:lnTo>
                <a:lnTo>
                  <a:pt x="1971675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048613" y="5422798"/>
            <a:ext cx="4254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solidFill>
                  <a:srgbClr val="FFFFFF"/>
                </a:solidFill>
                <a:latin typeface="Tahoma"/>
                <a:cs typeface="Tahoma"/>
              </a:rPr>
              <a:t>OEM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59596" y="1548607"/>
            <a:ext cx="2028825" cy="763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b="1" spc="-35" dirty="0">
                <a:solidFill>
                  <a:srgbClr val="404040"/>
                </a:solidFill>
                <a:latin typeface="Tahoma"/>
                <a:cs typeface="Tahoma"/>
              </a:rPr>
              <a:t>DMS </a:t>
            </a:r>
            <a:r>
              <a:rPr sz="1600" b="1" spc="-35" dirty="0">
                <a:solidFill>
                  <a:srgbClr val="404040"/>
                </a:solidFill>
                <a:latin typeface="Tahoma"/>
                <a:cs typeface="Tahoma"/>
              </a:rPr>
              <a:t>DATA</a:t>
            </a:r>
            <a:r>
              <a:rPr sz="1600" b="1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600" b="1" spc="-60" dirty="0">
                <a:solidFill>
                  <a:srgbClr val="404040"/>
                </a:solidFill>
                <a:latin typeface="Tahoma"/>
                <a:cs typeface="Tahoma"/>
              </a:rPr>
              <a:t>EXTRACT</a:t>
            </a:r>
            <a:endParaRPr lang="en-US" sz="1600" b="1" spc="-60" dirty="0">
              <a:solidFill>
                <a:srgbClr val="404040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b="1" spc="-60" dirty="0">
                <a:solidFill>
                  <a:srgbClr val="404040"/>
                </a:solidFill>
                <a:latin typeface="Tahoma"/>
                <a:cs typeface="Tahoma"/>
              </a:rPr>
              <a:t>DEALER MANAGED—ACLARO ASSISTED</a:t>
            </a:r>
            <a:endParaRPr lang="en-US" sz="1600" dirty="0"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314575" y="2427636"/>
            <a:ext cx="9601200" cy="2295525"/>
            <a:chOff x="2305050" y="2400300"/>
            <a:chExt cx="9601200" cy="2295525"/>
          </a:xfrm>
        </p:grpSpPr>
        <p:sp>
          <p:nvSpPr>
            <p:cNvPr id="33" name="object 33"/>
            <p:cNvSpPr/>
            <p:nvPr/>
          </p:nvSpPr>
          <p:spPr>
            <a:xfrm>
              <a:off x="2305050" y="2400299"/>
              <a:ext cx="9601200" cy="2295525"/>
            </a:xfrm>
            <a:custGeom>
              <a:avLst/>
              <a:gdLst/>
              <a:ahLst/>
              <a:cxnLst/>
              <a:rect l="l" t="t" r="r" b="b"/>
              <a:pathLst>
                <a:path w="9601200" h="2295525">
                  <a:moveTo>
                    <a:pt x="2362200" y="1133475"/>
                  </a:moveTo>
                  <a:lnTo>
                    <a:pt x="0" y="1133475"/>
                  </a:lnTo>
                  <a:lnTo>
                    <a:pt x="0" y="2247900"/>
                  </a:lnTo>
                  <a:lnTo>
                    <a:pt x="2362200" y="2247900"/>
                  </a:lnTo>
                  <a:lnTo>
                    <a:pt x="2362200" y="1133475"/>
                  </a:lnTo>
                  <a:close/>
                </a:path>
                <a:path w="9601200" h="2295525">
                  <a:moveTo>
                    <a:pt x="2381250" y="0"/>
                  </a:moveTo>
                  <a:lnTo>
                    <a:pt x="19050" y="0"/>
                  </a:lnTo>
                  <a:lnTo>
                    <a:pt x="19050" y="1104900"/>
                  </a:lnTo>
                  <a:lnTo>
                    <a:pt x="2381250" y="1104900"/>
                  </a:lnTo>
                  <a:lnTo>
                    <a:pt x="2381250" y="0"/>
                  </a:lnTo>
                  <a:close/>
                </a:path>
                <a:path w="9601200" h="2295525">
                  <a:moveTo>
                    <a:pt x="4791075" y="1181100"/>
                  </a:moveTo>
                  <a:lnTo>
                    <a:pt x="2419350" y="1181100"/>
                  </a:lnTo>
                  <a:lnTo>
                    <a:pt x="2419350" y="2295525"/>
                  </a:lnTo>
                  <a:lnTo>
                    <a:pt x="4791075" y="2295525"/>
                  </a:lnTo>
                  <a:lnTo>
                    <a:pt x="4791075" y="1181100"/>
                  </a:lnTo>
                  <a:close/>
                </a:path>
                <a:path w="9601200" h="2295525">
                  <a:moveTo>
                    <a:pt x="4791075" y="0"/>
                  </a:moveTo>
                  <a:lnTo>
                    <a:pt x="2419350" y="0"/>
                  </a:lnTo>
                  <a:lnTo>
                    <a:pt x="2419350" y="1104900"/>
                  </a:lnTo>
                  <a:lnTo>
                    <a:pt x="4791075" y="1104900"/>
                  </a:lnTo>
                  <a:lnTo>
                    <a:pt x="4791075" y="0"/>
                  </a:lnTo>
                  <a:close/>
                </a:path>
                <a:path w="9601200" h="2295525">
                  <a:moveTo>
                    <a:pt x="7191375" y="1181100"/>
                  </a:moveTo>
                  <a:lnTo>
                    <a:pt x="4829175" y="1181100"/>
                  </a:lnTo>
                  <a:lnTo>
                    <a:pt x="4829175" y="2295525"/>
                  </a:lnTo>
                  <a:lnTo>
                    <a:pt x="7191375" y="2295525"/>
                  </a:lnTo>
                  <a:lnTo>
                    <a:pt x="7191375" y="1181100"/>
                  </a:lnTo>
                  <a:close/>
                </a:path>
                <a:path w="9601200" h="2295525">
                  <a:moveTo>
                    <a:pt x="7191375" y="0"/>
                  </a:moveTo>
                  <a:lnTo>
                    <a:pt x="4829175" y="0"/>
                  </a:lnTo>
                  <a:lnTo>
                    <a:pt x="4829175" y="1104900"/>
                  </a:lnTo>
                  <a:lnTo>
                    <a:pt x="7191375" y="1104900"/>
                  </a:lnTo>
                  <a:lnTo>
                    <a:pt x="7191375" y="0"/>
                  </a:lnTo>
                  <a:close/>
                </a:path>
                <a:path w="9601200" h="2295525">
                  <a:moveTo>
                    <a:pt x="9601200" y="1181100"/>
                  </a:moveTo>
                  <a:lnTo>
                    <a:pt x="7229475" y="1181100"/>
                  </a:lnTo>
                  <a:lnTo>
                    <a:pt x="7229475" y="2295525"/>
                  </a:lnTo>
                  <a:lnTo>
                    <a:pt x="9601200" y="2295525"/>
                  </a:lnTo>
                  <a:lnTo>
                    <a:pt x="9601200" y="1181100"/>
                  </a:lnTo>
                  <a:close/>
                </a:path>
                <a:path w="9601200" h="2295525">
                  <a:moveTo>
                    <a:pt x="9601200" y="0"/>
                  </a:moveTo>
                  <a:lnTo>
                    <a:pt x="7229475" y="0"/>
                  </a:lnTo>
                  <a:lnTo>
                    <a:pt x="7229475" y="1104900"/>
                  </a:lnTo>
                  <a:lnTo>
                    <a:pt x="9601200" y="1104900"/>
                  </a:lnTo>
                  <a:lnTo>
                    <a:pt x="960120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95601" y="2500376"/>
              <a:ext cx="1085850" cy="91440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395601" y="2500376"/>
              <a:ext cx="1085850" cy="914400"/>
            </a:xfrm>
            <a:custGeom>
              <a:avLst/>
              <a:gdLst/>
              <a:ahLst/>
              <a:cxnLst/>
              <a:rect l="l" t="t" r="r" b="b"/>
              <a:pathLst>
                <a:path w="1085850" h="914400">
                  <a:moveTo>
                    <a:pt x="0" y="914400"/>
                  </a:moveTo>
                  <a:lnTo>
                    <a:pt x="1085850" y="914400"/>
                  </a:lnTo>
                  <a:lnTo>
                    <a:pt x="108585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2324100" y="2788107"/>
            <a:ext cx="1208405" cy="333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110" marR="262255" indent="63500">
              <a:lnSpc>
                <a:spcPct val="106300"/>
              </a:lnSpc>
              <a:spcBef>
                <a:spcPts val="100"/>
              </a:spcBef>
            </a:pPr>
            <a:r>
              <a:rPr sz="950" spc="55" dirty="0">
                <a:solidFill>
                  <a:srgbClr val="FFFFFF"/>
                </a:solidFill>
                <a:latin typeface="Trebuchet MS"/>
                <a:cs typeface="Trebuchet MS"/>
              </a:rPr>
              <a:t>Generate </a:t>
            </a:r>
            <a:r>
              <a:rPr sz="950" spc="-2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spc="-1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95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spc="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spc="-20" dirty="0">
                <a:solidFill>
                  <a:srgbClr val="FFFFFF"/>
                </a:solidFill>
                <a:latin typeface="Trebuchet MS"/>
                <a:cs typeface="Trebuchet MS"/>
              </a:rPr>
              <a:t>Extract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532251" y="2494026"/>
            <a:ext cx="1165225" cy="927100"/>
            <a:chOff x="3532251" y="2494026"/>
            <a:chExt cx="1165225" cy="927100"/>
          </a:xfrm>
        </p:grpSpPr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8601" y="2500376"/>
              <a:ext cx="1152525" cy="91440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538601" y="2500376"/>
              <a:ext cx="1152525" cy="914400"/>
            </a:xfrm>
            <a:custGeom>
              <a:avLst/>
              <a:gdLst/>
              <a:ahLst/>
              <a:cxnLst/>
              <a:rect l="l" t="t" r="r" b="b"/>
              <a:pathLst>
                <a:path w="1152525" h="914400">
                  <a:moveTo>
                    <a:pt x="0" y="914400"/>
                  </a:moveTo>
                  <a:lnTo>
                    <a:pt x="1152525" y="914400"/>
                  </a:lnTo>
                  <a:lnTo>
                    <a:pt x="1152525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544951" y="2704357"/>
            <a:ext cx="1139825" cy="481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85725" indent="-12700" algn="ctr">
              <a:lnSpc>
                <a:spcPct val="104800"/>
              </a:lnSpc>
              <a:spcBef>
                <a:spcPts val="100"/>
              </a:spcBef>
            </a:pPr>
            <a:r>
              <a:rPr sz="950" spc="75" dirty="0">
                <a:solidFill>
                  <a:srgbClr val="FFFFFF"/>
                </a:solidFill>
                <a:latin typeface="Trebuchet MS"/>
                <a:cs typeface="Trebuchet MS"/>
              </a:rPr>
              <a:t>Load</a:t>
            </a:r>
            <a:r>
              <a:rPr sz="950" spc="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50" spc="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spc="45" dirty="0">
                <a:solidFill>
                  <a:srgbClr val="FFFFFF"/>
                </a:solidFill>
                <a:latin typeface="Trebuchet MS"/>
                <a:cs typeface="Trebuchet MS"/>
              </a:rPr>
              <a:t>data </a:t>
            </a:r>
            <a:r>
              <a:rPr sz="95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950" spc="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950" spc="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Trebuchet MS"/>
                <a:cs typeface="Trebuchet MS"/>
              </a:rPr>
              <a:t>Aclaró</a:t>
            </a:r>
            <a:r>
              <a:rPr sz="950" spc="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spc="-25" dirty="0">
                <a:solidFill>
                  <a:srgbClr val="FFFFFF"/>
                </a:solidFill>
                <a:latin typeface="Trebuchet MS"/>
                <a:cs typeface="Trebuchet MS"/>
              </a:rPr>
              <a:t>AI </a:t>
            </a:r>
            <a:r>
              <a:rPr sz="950" spc="50" dirty="0">
                <a:solidFill>
                  <a:srgbClr val="FFFFFF"/>
                </a:solidFill>
                <a:latin typeface="Trebuchet MS"/>
                <a:cs typeface="Trebuchet MS"/>
              </a:rPr>
              <a:t>Workbench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133975" y="2695575"/>
            <a:ext cx="4991100" cy="419100"/>
            <a:chOff x="5133975" y="2695575"/>
            <a:chExt cx="4991100" cy="419100"/>
          </a:xfrm>
        </p:grpSpPr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53025" y="2714625"/>
              <a:ext cx="381000" cy="38100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153025" y="2714625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79" y="146812"/>
                  </a:lnTo>
                  <a:lnTo>
                    <a:pt x="19430" y="106807"/>
                  </a:lnTo>
                  <a:lnTo>
                    <a:pt x="41910" y="71374"/>
                  </a:lnTo>
                  <a:lnTo>
                    <a:pt x="71374" y="41910"/>
                  </a:lnTo>
                  <a:lnTo>
                    <a:pt x="106807" y="19430"/>
                  </a:lnTo>
                  <a:lnTo>
                    <a:pt x="146812" y="5079"/>
                  </a:lnTo>
                  <a:lnTo>
                    <a:pt x="190500" y="0"/>
                  </a:lnTo>
                  <a:lnTo>
                    <a:pt x="234187" y="5079"/>
                  </a:lnTo>
                  <a:lnTo>
                    <a:pt x="274192" y="19430"/>
                  </a:lnTo>
                  <a:lnTo>
                    <a:pt x="309625" y="41910"/>
                  </a:lnTo>
                  <a:lnTo>
                    <a:pt x="339089" y="71374"/>
                  </a:lnTo>
                  <a:lnTo>
                    <a:pt x="361569" y="106807"/>
                  </a:lnTo>
                  <a:lnTo>
                    <a:pt x="375920" y="146812"/>
                  </a:lnTo>
                  <a:lnTo>
                    <a:pt x="381000" y="190500"/>
                  </a:lnTo>
                  <a:lnTo>
                    <a:pt x="375920" y="234187"/>
                  </a:lnTo>
                  <a:lnTo>
                    <a:pt x="361569" y="274192"/>
                  </a:lnTo>
                  <a:lnTo>
                    <a:pt x="339089" y="309625"/>
                  </a:lnTo>
                  <a:lnTo>
                    <a:pt x="309625" y="339089"/>
                  </a:lnTo>
                  <a:lnTo>
                    <a:pt x="274192" y="361569"/>
                  </a:lnTo>
                  <a:lnTo>
                    <a:pt x="234187" y="375920"/>
                  </a:lnTo>
                  <a:lnTo>
                    <a:pt x="190500" y="381000"/>
                  </a:lnTo>
                  <a:lnTo>
                    <a:pt x="146812" y="375920"/>
                  </a:lnTo>
                  <a:lnTo>
                    <a:pt x="106807" y="361569"/>
                  </a:lnTo>
                  <a:lnTo>
                    <a:pt x="71374" y="339089"/>
                  </a:lnTo>
                  <a:lnTo>
                    <a:pt x="41910" y="309625"/>
                  </a:lnTo>
                  <a:lnTo>
                    <a:pt x="19430" y="274192"/>
                  </a:lnTo>
                  <a:lnTo>
                    <a:pt x="5079" y="234187"/>
                  </a:lnTo>
                  <a:lnTo>
                    <a:pt x="0" y="1905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25025" y="2714625"/>
              <a:ext cx="381000" cy="38100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9725025" y="2714625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79" y="146812"/>
                  </a:lnTo>
                  <a:lnTo>
                    <a:pt x="19430" y="106807"/>
                  </a:lnTo>
                  <a:lnTo>
                    <a:pt x="41909" y="71374"/>
                  </a:lnTo>
                  <a:lnTo>
                    <a:pt x="71374" y="41910"/>
                  </a:lnTo>
                  <a:lnTo>
                    <a:pt x="106806" y="19430"/>
                  </a:lnTo>
                  <a:lnTo>
                    <a:pt x="146811" y="5079"/>
                  </a:lnTo>
                  <a:lnTo>
                    <a:pt x="190500" y="0"/>
                  </a:lnTo>
                  <a:lnTo>
                    <a:pt x="234188" y="5079"/>
                  </a:lnTo>
                  <a:lnTo>
                    <a:pt x="274193" y="19430"/>
                  </a:lnTo>
                  <a:lnTo>
                    <a:pt x="309625" y="41910"/>
                  </a:lnTo>
                  <a:lnTo>
                    <a:pt x="339090" y="71374"/>
                  </a:lnTo>
                  <a:lnTo>
                    <a:pt x="361569" y="106807"/>
                  </a:lnTo>
                  <a:lnTo>
                    <a:pt x="375920" y="146812"/>
                  </a:lnTo>
                  <a:lnTo>
                    <a:pt x="381000" y="190500"/>
                  </a:lnTo>
                  <a:lnTo>
                    <a:pt x="375920" y="234187"/>
                  </a:lnTo>
                  <a:lnTo>
                    <a:pt x="361569" y="274192"/>
                  </a:lnTo>
                  <a:lnTo>
                    <a:pt x="339090" y="309625"/>
                  </a:lnTo>
                  <a:lnTo>
                    <a:pt x="309625" y="339089"/>
                  </a:lnTo>
                  <a:lnTo>
                    <a:pt x="274193" y="361569"/>
                  </a:lnTo>
                  <a:lnTo>
                    <a:pt x="234188" y="375920"/>
                  </a:lnTo>
                  <a:lnTo>
                    <a:pt x="190500" y="381000"/>
                  </a:lnTo>
                  <a:lnTo>
                    <a:pt x="146811" y="375920"/>
                  </a:lnTo>
                  <a:lnTo>
                    <a:pt x="106806" y="361569"/>
                  </a:lnTo>
                  <a:lnTo>
                    <a:pt x="71374" y="339089"/>
                  </a:lnTo>
                  <a:lnTo>
                    <a:pt x="41909" y="309625"/>
                  </a:lnTo>
                  <a:lnTo>
                    <a:pt x="19430" y="274192"/>
                  </a:lnTo>
                  <a:lnTo>
                    <a:pt x="5079" y="234187"/>
                  </a:lnTo>
                  <a:lnTo>
                    <a:pt x="0" y="1905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697476" y="2802127"/>
            <a:ext cx="47993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0115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404040"/>
                </a:solidFill>
                <a:latin typeface="Trebuchet MS"/>
                <a:cs typeface="Trebuchet MS"/>
              </a:rPr>
              <a:t>Rate</a:t>
            </a:r>
            <a:r>
              <a:rPr sz="1100" spc="1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spc="-10" dirty="0">
                <a:solidFill>
                  <a:srgbClr val="404040"/>
                </a:solidFill>
                <a:latin typeface="Trebuchet MS"/>
                <a:cs typeface="Trebuchet MS"/>
              </a:rPr>
              <a:t>Increase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134225" y="2802127"/>
            <a:ext cx="475297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1015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404040"/>
                </a:solidFill>
                <a:latin typeface="Trebuchet MS"/>
                <a:cs typeface="Trebuchet MS"/>
              </a:rPr>
              <a:t>Customer</a:t>
            </a:r>
            <a:r>
              <a:rPr sz="1100" spc="1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404040"/>
                </a:solidFill>
                <a:latin typeface="Trebuchet MS"/>
                <a:cs typeface="Trebuchet MS"/>
              </a:rPr>
              <a:t>Final</a:t>
            </a:r>
            <a:r>
              <a:rPr sz="1100" spc="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spc="-10" dirty="0">
                <a:solidFill>
                  <a:srgbClr val="404040"/>
                </a:solidFill>
                <a:latin typeface="Trebuchet MS"/>
                <a:cs typeface="Trebuchet MS"/>
              </a:rPr>
              <a:t>Review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805426" y="3691001"/>
            <a:ext cx="1076325" cy="914400"/>
          </a:xfrm>
          <a:custGeom>
            <a:avLst/>
            <a:gdLst/>
            <a:ahLst/>
            <a:cxnLst/>
            <a:rect l="l" t="t" r="r" b="b"/>
            <a:pathLst>
              <a:path w="1076325" h="914400">
                <a:moveTo>
                  <a:pt x="1076325" y="0"/>
                </a:moveTo>
                <a:lnTo>
                  <a:pt x="0" y="0"/>
                </a:lnTo>
                <a:lnTo>
                  <a:pt x="0" y="914400"/>
                </a:lnTo>
                <a:lnTo>
                  <a:pt x="1076325" y="914400"/>
                </a:lnTo>
                <a:lnTo>
                  <a:pt x="1076325" y="0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4805426" y="3691001"/>
            <a:ext cx="1076325" cy="914400"/>
          </a:xfrm>
          <a:prstGeom prst="rect">
            <a:avLst/>
          </a:prstGeom>
          <a:ln w="12700">
            <a:solidFill>
              <a:srgbClr val="D9D9D9"/>
            </a:solidFill>
          </a:ln>
        </p:spPr>
        <p:txBody>
          <a:bodyPr vert="horz" wrap="square" lIns="0" tIns="12318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69"/>
              </a:spcBef>
            </a:pPr>
            <a:endParaRPr sz="1100">
              <a:latin typeface="Times New Roman"/>
              <a:cs typeface="Times New Roman"/>
            </a:endParaRPr>
          </a:p>
          <a:p>
            <a:pPr marL="292735" marR="273050" indent="-62865">
              <a:lnSpc>
                <a:spcPct val="100000"/>
              </a:lnSpc>
              <a:spcBef>
                <a:spcPts val="5"/>
              </a:spcBef>
            </a:pPr>
            <a:r>
              <a:rPr sz="1100" spc="-20" dirty="0">
                <a:solidFill>
                  <a:srgbClr val="FFFFFF"/>
                </a:solidFill>
                <a:latin typeface="Trebuchet MS"/>
                <a:cs typeface="Trebuchet MS"/>
              </a:rPr>
              <a:t>Warranty </a:t>
            </a: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Rate</a:t>
            </a:r>
            <a:r>
              <a:rPr sz="1100" spc="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Trebuchet MS"/>
                <a:cs typeface="Trebuchet MS"/>
              </a:rPr>
              <a:t>AI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205726" y="3691001"/>
            <a:ext cx="1085850" cy="914400"/>
          </a:xfrm>
          <a:custGeom>
            <a:avLst/>
            <a:gdLst/>
            <a:ahLst/>
            <a:cxnLst/>
            <a:rect l="l" t="t" r="r" b="b"/>
            <a:pathLst>
              <a:path w="1085850" h="914400">
                <a:moveTo>
                  <a:pt x="1085850" y="0"/>
                </a:moveTo>
                <a:lnTo>
                  <a:pt x="0" y="0"/>
                </a:lnTo>
                <a:lnTo>
                  <a:pt x="0" y="914400"/>
                </a:lnTo>
                <a:lnTo>
                  <a:pt x="1085850" y="914400"/>
                </a:lnTo>
                <a:lnTo>
                  <a:pt x="1085850" y="0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7205726" y="3691001"/>
            <a:ext cx="1085850" cy="914400"/>
          </a:xfrm>
          <a:prstGeom prst="rect">
            <a:avLst/>
          </a:prstGeom>
          <a:ln w="12700">
            <a:solidFill>
              <a:srgbClr val="D9D9D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100">
              <a:latin typeface="Times New Roman"/>
              <a:cs typeface="Times New Roman"/>
            </a:endParaRPr>
          </a:p>
          <a:p>
            <a:pPr marL="167005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PDF</a:t>
            </a:r>
            <a:r>
              <a:rPr sz="1100" spc="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Trebuchet MS"/>
                <a:cs typeface="Trebuchet MS"/>
              </a:rPr>
              <a:t>Extract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348726" y="3691001"/>
            <a:ext cx="1085850" cy="914400"/>
          </a:xfrm>
          <a:custGeom>
            <a:avLst/>
            <a:gdLst/>
            <a:ahLst/>
            <a:cxnLst/>
            <a:rect l="l" t="t" r="r" b="b"/>
            <a:pathLst>
              <a:path w="1085850" h="914400">
                <a:moveTo>
                  <a:pt x="1085850" y="0"/>
                </a:moveTo>
                <a:lnTo>
                  <a:pt x="0" y="0"/>
                </a:lnTo>
                <a:lnTo>
                  <a:pt x="0" y="914400"/>
                </a:lnTo>
                <a:lnTo>
                  <a:pt x="1085850" y="914400"/>
                </a:lnTo>
                <a:lnTo>
                  <a:pt x="1085850" y="0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8348726" y="3691001"/>
            <a:ext cx="1085850" cy="914400"/>
          </a:xfrm>
          <a:prstGeom prst="rect">
            <a:avLst/>
          </a:prstGeom>
          <a:ln w="12700">
            <a:solidFill>
              <a:srgbClr val="D9D9D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100">
              <a:latin typeface="Times New Roman"/>
              <a:cs typeface="Times New Roman"/>
            </a:endParaRPr>
          </a:p>
          <a:p>
            <a:pPr marL="107314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FFFFFF"/>
                </a:solidFill>
                <a:latin typeface="Trebuchet MS"/>
                <a:cs typeface="Trebuchet MS"/>
              </a:rPr>
              <a:t>PDF</a:t>
            </a:r>
            <a:r>
              <a:rPr sz="1100" spc="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Trebuchet MS"/>
                <a:cs typeface="Trebuchet MS"/>
              </a:rPr>
              <a:t>Highlight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9615551" y="3691001"/>
            <a:ext cx="1076325" cy="914400"/>
          </a:xfrm>
          <a:custGeom>
            <a:avLst/>
            <a:gdLst/>
            <a:ahLst/>
            <a:cxnLst/>
            <a:rect l="l" t="t" r="r" b="b"/>
            <a:pathLst>
              <a:path w="1076325" h="914400">
                <a:moveTo>
                  <a:pt x="1076325" y="0"/>
                </a:moveTo>
                <a:lnTo>
                  <a:pt x="0" y="0"/>
                </a:lnTo>
                <a:lnTo>
                  <a:pt x="0" y="914400"/>
                </a:lnTo>
                <a:lnTo>
                  <a:pt x="1076325" y="914400"/>
                </a:lnTo>
                <a:lnTo>
                  <a:pt x="1076325" y="0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9615551" y="3691001"/>
            <a:ext cx="1076325" cy="914400"/>
          </a:xfrm>
          <a:prstGeom prst="rect">
            <a:avLst/>
          </a:prstGeom>
          <a:ln w="12700">
            <a:solidFill>
              <a:srgbClr val="D9D9D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100">
              <a:latin typeface="Times New Roman"/>
              <a:cs typeface="Times New Roman"/>
            </a:endParaRPr>
          </a:p>
          <a:p>
            <a:pPr marR="28575" algn="ctr">
              <a:lnSpc>
                <a:spcPct val="100000"/>
              </a:lnSpc>
              <a:spcBef>
                <a:spcPts val="5"/>
              </a:spcBef>
            </a:pPr>
            <a:r>
              <a:rPr sz="1100" spc="-10" dirty="0">
                <a:solidFill>
                  <a:srgbClr val="FFFFFF"/>
                </a:solidFill>
                <a:latin typeface="Trebuchet MS"/>
                <a:cs typeface="Trebuchet MS"/>
              </a:rPr>
              <a:t>Audit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0749026" y="4872037"/>
            <a:ext cx="1076325" cy="914400"/>
          </a:xfrm>
          <a:custGeom>
            <a:avLst/>
            <a:gdLst/>
            <a:ahLst/>
            <a:cxnLst/>
            <a:rect l="l" t="t" r="r" b="b"/>
            <a:pathLst>
              <a:path w="1076325" h="914400">
                <a:moveTo>
                  <a:pt x="1076325" y="0"/>
                </a:moveTo>
                <a:lnTo>
                  <a:pt x="0" y="0"/>
                </a:lnTo>
                <a:lnTo>
                  <a:pt x="0" y="914400"/>
                </a:lnTo>
                <a:lnTo>
                  <a:pt x="1076325" y="914400"/>
                </a:lnTo>
                <a:lnTo>
                  <a:pt x="1076325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10749026" y="4872037"/>
            <a:ext cx="1076325" cy="914400"/>
          </a:xfrm>
          <a:prstGeom prst="rect">
            <a:avLst/>
          </a:prstGeom>
          <a:ln w="12700">
            <a:solidFill>
              <a:srgbClr val="D9D9D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200">
              <a:latin typeface="Times New Roman"/>
              <a:cs typeface="Times New Roman"/>
            </a:endParaRPr>
          </a:p>
          <a:p>
            <a:pPr marL="135255">
              <a:lnSpc>
                <a:spcPct val="100000"/>
              </a:lnSpc>
            </a:pPr>
            <a:r>
              <a:rPr sz="1200" b="1" spc="-10" dirty="0">
                <a:solidFill>
                  <a:srgbClr val="FFFFFF"/>
                </a:solidFill>
                <a:latin typeface="Tahoma"/>
                <a:cs typeface="Tahoma"/>
              </a:rPr>
              <a:t>Submission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0" y="2543175"/>
            <a:ext cx="12192000" cy="4314825"/>
            <a:chOff x="0" y="2543175"/>
            <a:chExt cx="12192000" cy="4314825"/>
          </a:xfrm>
        </p:grpSpPr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8699" y="2552636"/>
              <a:ext cx="461962" cy="471487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038224" y="2562225"/>
              <a:ext cx="447675" cy="457200"/>
            </a:xfrm>
            <a:custGeom>
              <a:avLst/>
              <a:gdLst/>
              <a:ahLst/>
              <a:cxnLst/>
              <a:rect l="l" t="t" r="r" b="b"/>
              <a:pathLst>
                <a:path w="447675" h="457200">
                  <a:moveTo>
                    <a:pt x="0" y="228600"/>
                  </a:moveTo>
                  <a:lnTo>
                    <a:pt x="4546" y="182499"/>
                  </a:lnTo>
                  <a:lnTo>
                    <a:pt x="17589" y="139573"/>
                  </a:lnTo>
                  <a:lnTo>
                    <a:pt x="38227" y="100837"/>
                  </a:lnTo>
                  <a:lnTo>
                    <a:pt x="65557" y="66928"/>
                  </a:lnTo>
                  <a:lnTo>
                    <a:pt x="98691" y="38988"/>
                  </a:lnTo>
                  <a:lnTo>
                    <a:pt x="136702" y="17907"/>
                  </a:lnTo>
                  <a:lnTo>
                    <a:pt x="178727" y="4699"/>
                  </a:lnTo>
                  <a:lnTo>
                    <a:pt x="223837" y="0"/>
                  </a:lnTo>
                  <a:lnTo>
                    <a:pt x="268986" y="4699"/>
                  </a:lnTo>
                  <a:lnTo>
                    <a:pt x="311022" y="17907"/>
                  </a:lnTo>
                  <a:lnTo>
                    <a:pt x="348996" y="38988"/>
                  </a:lnTo>
                  <a:lnTo>
                    <a:pt x="382143" y="66928"/>
                  </a:lnTo>
                  <a:lnTo>
                    <a:pt x="409447" y="100837"/>
                  </a:lnTo>
                  <a:lnTo>
                    <a:pt x="430149" y="139573"/>
                  </a:lnTo>
                  <a:lnTo>
                    <a:pt x="443103" y="182499"/>
                  </a:lnTo>
                  <a:lnTo>
                    <a:pt x="447675" y="228600"/>
                  </a:lnTo>
                  <a:lnTo>
                    <a:pt x="443103" y="274700"/>
                  </a:lnTo>
                  <a:lnTo>
                    <a:pt x="430149" y="317626"/>
                  </a:lnTo>
                  <a:lnTo>
                    <a:pt x="409447" y="356362"/>
                  </a:lnTo>
                  <a:lnTo>
                    <a:pt x="382143" y="390271"/>
                  </a:lnTo>
                  <a:lnTo>
                    <a:pt x="348996" y="418211"/>
                  </a:lnTo>
                  <a:lnTo>
                    <a:pt x="311022" y="439292"/>
                  </a:lnTo>
                  <a:lnTo>
                    <a:pt x="268986" y="452500"/>
                  </a:lnTo>
                  <a:lnTo>
                    <a:pt x="223837" y="457200"/>
                  </a:lnTo>
                  <a:lnTo>
                    <a:pt x="178727" y="452500"/>
                  </a:lnTo>
                  <a:lnTo>
                    <a:pt x="136702" y="439292"/>
                  </a:lnTo>
                  <a:lnTo>
                    <a:pt x="98691" y="418211"/>
                  </a:lnTo>
                  <a:lnTo>
                    <a:pt x="65557" y="390271"/>
                  </a:lnTo>
                  <a:lnTo>
                    <a:pt x="38227" y="356362"/>
                  </a:lnTo>
                  <a:lnTo>
                    <a:pt x="17589" y="317626"/>
                  </a:lnTo>
                  <a:lnTo>
                    <a:pt x="4546" y="274700"/>
                  </a:lnTo>
                  <a:lnTo>
                    <a:pt x="0" y="2286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8699" y="3724211"/>
              <a:ext cx="461962" cy="471487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038224" y="3733800"/>
              <a:ext cx="447675" cy="457200"/>
            </a:xfrm>
            <a:custGeom>
              <a:avLst/>
              <a:gdLst/>
              <a:ahLst/>
              <a:cxnLst/>
              <a:rect l="l" t="t" r="r" b="b"/>
              <a:pathLst>
                <a:path w="447675" h="457200">
                  <a:moveTo>
                    <a:pt x="0" y="228600"/>
                  </a:moveTo>
                  <a:lnTo>
                    <a:pt x="4546" y="182499"/>
                  </a:lnTo>
                  <a:lnTo>
                    <a:pt x="17589" y="139573"/>
                  </a:lnTo>
                  <a:lnTo>
                    <a:pt x="38227" y="100837"/>
                  </a:lnTo>
                  <a:lnTo>
                    <a:pt x="65557" y="66929"/>
                  </a:lnTo>
                  <a:lnTo>
                    <a:pt x="98691" y="38988"/>
                  </a:lnTo>
                  <a:lnTo>
                    <a:pt x="136702" y="17906"/>
                  </a:lnTo>
                  <a:lnTo>
                    <a:pt x="178727" y="4699"/>
                  </a:lnTo>
                  <a:lnTo>
                    <a:pt x="223837" y="0"/>
                  </a:lnTo>
                  <a:lnTo>
                    <a:pt x="268986" y="4699"/>
                  </a:lnTo>
                  <a:lnTo>
                    <a:pt x="311022" y="17906"/>
                  </a:lnTo>
                  <a:lnTo>
                    <a:pt x="348996" y="38988"/>
                  </a:lnTo>
                  <a:lnTo>
                    <a:pt x="382143" y="66929"/>
                  </a:lnTo>
                  <a:lnTo>
                    <a:pt x="409447" y="100837"/>
                  </a:lnTo>
                  <a:lnTo>
                    <a:pt x="430149" y="139573"/>
                  </a:lnTo>
                  <a:lnTo>
                    <a:pt x="443103" y="182499"/>
                  </a:lnTo>
                  <a:lnTo>
                    <a:pt x="447675" y="228600"/>
                  </a:lnTo>
                  <a:lnTo>
                    <a:pt x="443103" y="274700"/>
                  </a:lnTo>
                  <a:lnTo>
                    <a:pt x="430149" y="317626"/>
                  </a:lnTo>
                  <a:lnTo>
                    <a:pt x="409447" y="356362"/>
                  </a:lnTo>
                  <a:lnTo>
                    <a:pt x="382143" y="390270"/>
                  </a:lnTo>
                  <a:lnTo>
                    <a:pt x="348996" y="418211"/>
                  </a:lnTo>
                  <a:lnTo>
                    <a:pt x="311022" y="439293"/>
                  </a:lnTo>
                  <a:lnTo>
                    <a:pt x="268986" y="452500"/>
                  </a:lnTo>
                  <a:lnTo>
                    <a:pt x="223837" y="457200"/>
                  </a:lnTo>
                  <a:lnTo>
                    <a:pt x="178727" y="452500"/>
                  </a:lnTo>
                  <a:lnTo>
                    <a:pt x="136702" y="439293"/>
                  </a:lnTo>
                  <a:lnTo>
                    <a:pt x="98691" y="418211"/>
                  </a:lnTo>
                  <a:lnTo>
                    <a:pt x="65557" y="390270"/>
                  </a:lnTo>
                  <a:lnTo>
                    <a:pt x="38227" y="356362"/>
                  </a:lnTo>
                  <a:lnTo>
                    <a:pt x="17589" y="317626"/>
                  </a:lnTo>
                  <a:lnTo>
                    <a:pt x="4546" y="274700"/>
                  </a:lnTo>
                  <a:lnTo>
                    <a:pt x="0" y="2286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8699" y="4905438"/>
              <a:ext cx="461962" cy="471487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038224" y="4914900"/>
              <a:ext cx="447675" cy="457200"/>
            </a:xfrm>
            <a:custGeom>
              <a:avLst/>
              <a:gdLst/>
              <a:ahLst/>
              <a:cxnLst/>
              <a:rect l="l" t="t" r="r" b="b"/>
              <a:pathLst>
                <a:path w="447675" h="457200">
                  <a:moveTo>
                    <a:pt x="0" y="228600"/>
                  </a:moveTo>
                  <a:lnTo>
                    <a:pt x="4546" y="182499"/>
                  </a:lnTo>
                  <a:lnTo>
                    <a:pt x="17589" y="139573"/>
                  </a:lnTo>
                  <a:lnTo>
                    <a:pt x="38227" y="100837"/>
                  </a:lnTo>
                  <a:lnTo>
                    <a:pt x="65557" y="66929"/>
                  </a:lnTo>
                  <a:lnTo>
                    <a:pt x="98691" y="38988"/>
                  </a:lnTo>
                  <a:lnTo>
                    <a:pt x="136702" y="17906"/>
                  </a:lnTo>
                  <a:lnTo>
                    <a:pt x="178727" y="4699"/>
                  </a:lnTo>
                  <a:lnTo>
                    <a:pt x="223837" y="0"/>
                  </a:lnTo>
                  <a:lnTo>
                    <a:pt x="268986" y="4699"/>
                  </a:lnTo>
                  <a:lnTo>
                    <a:pt x="311022" y="17906"/>
                  </a:lnTo>
                  <a:lnTo>
                    <a:pt x="348996" y="38988"/>
                  </a:lnTo>
                  <a:lnTo>
                    <a:pt x="382143" y="66929"/>
                  </a:lnTo>
                  <a:lnTo>
                    <a:pt x="409447" y="100837"/>
                  </a:lnTo>
                  <a:lnTo>
                    <a:pt x="430149" y="139573"/>
                  </a:lnTo>
                  <a:lnTo>
                    <a:pt x="443103" y="182499"/>
                  </a:lnTo>
                  <a:lnTo>
                    <a:pt x="447675" y="228600"/>
                  </a:lnTo>
                  <a:lnTo>
                    <a:pt x="443103" y="274700"/>
                  </a:lnTo>
                  <a:lnTo>
                    <a:pt x="430149" y="317627"/>
                  </a:lnTo>
                  <a:lnTo>
                    <a:pt x="409447" y="356362"/>
                  </a:lnTo>
                  <a:lnTo>
                    <a:pt x="382143" y="390271"/>
                  </a:lnTo>
                  <a:lnTo>
                    <a:pt x="348996" y="418211"/>
                  </a:lnTo>
                  <a:lnTo>
                    <a:pt x="311022" y="439293"/>
                  </a:lnTo>
                  <a:lnTo>
                    <a:pt x="268986" y="452500"/>
                  </a:lnTo>
                  <a:lnTo>
                    <a:pt x="223837" y="457200"/>
                  </a:lnTo>
                  <a:lnTo>
                    <a:pt x="178727" y="452500"/>
                  </a:lnTo>
                  <a:lnTo>
                    <a:pt x="136702" y="439293"/>
                  </a:lnTo>
                  <a:lnTo>
                    <a:pt x="98691" y="418211"/>
                  </a:lnTo>
                  <a:lnTo>
                    <a:pt x="65557" y="390271"/>
                  </a:lnTo>
                  <a:lnTo>
                    <a:pt x="38227" y="356362"/>
                  </a:lnTo>
                  <a:lnTo>
                    <a:pt x="17589" y="317627"/>
                  </a:lnTo>
                  <a:lnTo>
                    <a:pt x="4546" y="274700"/>
                  </a:lnTo>
                  <a:lnTo>
                    <a:pt x="0" y="2286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23949" y="2657475"/>
              <a:ext cx="276225" cy="27622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23949" y="3819525"/>
              <a:ext cx="276225" cy="27622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23949" y="5010150"/>
              <a:ext cx="276225" cy="27622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29225" y="2781300"/>
              <a:ext cx="228600" cy="22860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01225" y="2781300"/>
              <a:ext cx="228600" cy="22860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2657472"/>
              <a:ext cx="12191999" cy="4200524"/>
            </a:xfrm>
            <a:prstGeom prst="rect">
              <a:avLst/>
            </a:prstGeom>
          </p:spPr>
        </p:pic>
      </p:grpSp>
      <p:sp>
        <p:nvSpPr>
          <p:cNvPr id="71" name="object 71"/>
          <p:cNvSpPr txBox="1"/>
          <p:nvPr/>
        </p:nvSpPr>
        <p:spPr>
          <a:xfrm>
            <a:off x="11214861" y="6535623"/>
            <a:ext cx="6267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A6A6A6"/>
                </a:solidFill>
                <a:latin typeface="Lucida Sans Unicode"/>
                <a:cs typeface="Lucida Sans Unicode"/>
              </a:rPr>
              <a:t>PAGE</a:t>
            </a:r>
            <a:r>
              <a:rPr sz="1200" spc="-60" dirty="0">
                <a:solidFill>
                  <a:srgbClr val="A6A6A6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A6A6A6"/>
                </a:solidFill>
                <a:latin typeface="Lucida Sans Unicode"/>
                <a:cs typeface="Lucida Sans Unicode"/>
              </a:rPr>
              <a:t>07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122422" y="1800606"/>
            <a:ext cx="72072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Day</a:t>
            </a:r>
            <a:r>
              <a:rPr sz="1550" b="1" spc="114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1550" b="1" spc="-2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01</a:t>
            </a:r>
            <a:endParaRPr sz="155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74" name="object 74"/>
          <p:cNvSpPr txBox="1">
            <a:spLocks noGrp="1"/>
          </p:cNvSpPr>
          <p:nvPr>
            <p:ph type="title"/>
          </p:nvPr>
        </p:nvSpPr>
        <p:spPr>
          <a:xfrm>
            <a:off x="762001" y="158836"/>
            <a:ext cx="10906124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0" spc="-215" dirty="0">
                <a:latin typeface="Arial Black"/>
                <a:cs typeface="Arial Black"/>
              </a:rPr>
              <a:t>  </a:t>
            </a:r>
            <a:r>
              <a:rPr sz="2800" b="0" spc="-215" dirty="0">
                <a:latin typeface="Arial Black"/>
                <a:cs typeface="Arial Black"/>
              </a:rPr>
              <a:t>WARRANTY</a:t>
            </a:r>
            <a:r>
              <a:rPr sz="2800" b="0" spc="-440" dirty="0">
                <a:latin typeface="Arial Black"/>
                <a:cs typeface="Arial Black"/>
              </a:rPr>
              <a:t> </a:t>
            </a:r>
            <a:r>
              <a:rPr sz="2800" b="0" spc="-85" dirty="0">
                <a:latin typeface="Arial Black"/>
                <a:cs typeface="Arial Black"/>
              </a:rPr>
              <a:t>RATE</a:t>
            </a:r>
            <a:r>
              <a:rPr sz="2800" b="0" spc="-105" dirty="0">
                <a:latin typeface="Arial Black"/>
                <a:cs typeface="Arial Black"/>
              </a:rPr>
              <a:t> </a:t>
            </a:r>
            <a:r>
              <a:rPr sz="2800" b="0" spc="-25" dirty="0">
                <a:latin typeface="Arial Black"/>
                <a:cs typeface="Arial Black"/>
              </a:rPr>
              <a:t>AI</a:t>
            </a:r>
            <a:r>
              <a:rPr lang="en-US" sz="2800" b="0" spc="-25" dirty="0">
                <a:latin typeface="Arial Black"/>
                <a:cs typeface="Arial Black"/>
              </a:rPr>
              <a:t>™--STREAMLINED DATA ANALYSIS</a:t>
            </a:r>
            <a:br>
              <a:rPr lang="en-US" sz="2800" b="0" spc="-25" dirty="0">
                <a:latin typeface="Arial Black"/>
                <a:cs typeface="Arial Black"/>
              </a:rPr>
            </a:br>
            <a:r>
              <a:rPr lang="en-US" sz="2800" b="0" spc="-25" dirty="0">
                <a:latin typeface="Arial Black"/>
                <a:cs typeface="Arial Black"/>
              </a:rPr>
              <a:t>                         WE DO ALL THE WORK</a:t>
            </a:r>
            <a:endParaRPr sz="2800" dirty="0">
              <a:latin typeface="Arial Black"/>
              <a:cs typeface="Arial Black"/>
            </a:endParaRPr>
          </a:p>
        </p:txBody>
      </p:sp>
      <p:sp>
        <p:nvSpPr>
          <p:cNvPr id="75" name="Footer Placeholder 7">
            <a:extLst>
              <a:ext uri="{FF2B5EF4-FFF2-40B4-BE49-F238E27FC236}">
                <a16:creationId xmlns:a16="http://schemas.microsoft.com/office/drawing/2014/main" id="{6AEA8047-603C-9FF0-41F6-4575E4A4958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520440" y="6413063"/>
            <a:ext cx="5151120" cy="307777"/>
          </a:xfrm>
        </p:spPr>
        <p:txBody>
          <a:bodyPr/>
          <a:lstStyle/>
          <a:p>
            <a:r>
              <a:rPr lang="en-US" sz="1000" dirty="0"/>
              <a:t>Copyright (c) 2019-2025 IVSG LLC powered by Aclaro AI (c) 2019-2025</a:t>
            </a:r>
          </a:p>
        </p:txBody>
      </p:sp>
      <p:pic>
        <p:nvPicPr>
          <p:cNvPr id="76" name="Picture 75" descr="A blue logo with a steering wheel&#10;&#10;AI-generated content may be incorrect.">
            <a:extLst>
              <a:ext uri="{FF2B5EF4-FFF2-40B4-BE49-F238E27FC236}">
                <a16:creationId xmlns:a16="http://schemas.microsoft.com/office/drawing/2014/main" id="{15E58B76-C2F5-095D-5034-E2F2B805EF2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13" y="6228758"/>
            <a:ext cx="1665550" cy="4714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09625"/>
            <a:ext cx="4058920" cy="6048375"/>
          </a:xfrm>
          <a:custGeom>
            <a:avLst/>
            <a:gdLst/>
            <a:ahLst/>
            <a:cxnLst/>
            <a:rect l="l" t="t" r="r" b="b"/>
            <a:pathLst>
              <a:path w="4058920" h="6048375">
                <a:moveTo>
                  <a:pt x="0" y="6048374"/>
                </a:moveTo>
                <a:lnTo>
                  <a:pt x="4058412" y="6048374"/>
                </a:lnTo>
                <a:lnTo>
                  <a:pt x="4058412" y="0"/>
                </a:lnTo>
                <a:lnTo>
                  <a:pt x="0" y="0"/>
                </a:lnTo>
                <a:lnTo>
                  <a:pt x="0" y="604837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0096500" cy="809625"/>
            <a:chOff x="0" y="0"/>
            <a:chExt cx="10096500" cy="8096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4058920" cy="171450"/>
            </a:xfrm>
            <a:custGeom>
              <a:avLst/>
              <a:gdLst/>
              <a:ahLst/>
              <a:cxnLst/>
              <a:rect l="l" t="t" r="r" b="b"/>
              <a:pathLst>
                <a:path w="4058920" h="171450">
                  <a:moveTo>
                    <a:pt x="0" y="171450"/>
                  </a:moveTo>
                  <a:lnTo>
                    <a:pt x="4058412" y="171450"/>
                  </a:lnTo>
                  <a:lnTo>
                    <a:pt x="4058412" y="0"/>
                  </a:lnTo>
                  <a:lnTo>
                    <a:pt x="0" y="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71450"/>
              <a:ext cx="10096500" cy="638175"/>
            </a:xfrm>
            <a:custGeom>
              <a:avLst/>
              <a:gdLst/>
              <a:ahLst/>
              <a:cxnLst/>
              <a:rect l="l" t="t" r="r" b="b"/>
              <a:pathLst>
                <a:path w="10096500" h="638175">
                  <a:moveTo>
                    <a:pt x="10096500" y="0"/>
                  </a:moveTo>
                  <a:lnTo>
                    <a:pt x="0" y="0"/>
                  </a:lnTo>
                  <a:lnTo>
                    <a:pt x="0" y="638175"/>
                  </a:lnTo>
                  <a:lnTo>
                    <a:pt x="10096500" y="638175"/>
                  </a:lnTo>
                  <a:lnTo>
                    <a:pt x="10096500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0191750" y="171450"/>
            <a:ext cx="2000250" cy="638175"/>
          </a:xfrm>
          <a:custGeom>
            <a:avLst/>
            <a:gdLst/>
            <a:ahLst/>
            <a:cxnLst/>
            <a:rect l="l" t="t" r="r" b="b"/>
            <a:pathLst>
              <a:path w="2000250" h="638175">
                <a:moveTo>
                  <a:pt x="2000250" y="0"/>
                </a:moveTo>
                <a:lnTo>
                  <a:pt x="0" y="0"/>
                </a:lnTo>
                <a:lnTo>
                  <a:pt x="0" y="638175"/>
                </a:lnTo>
                <a:lnTo>
                  <a:pt x="2000250" y="638175"/>
                </a:lnTo>
                <a:lnTo>
                  <a:pt x="2000250" y="0"/>
                </a:lnTo>
                <a:close/>
              </a:path>
            </a:pathLst>
          </a:custGeom>
          <a:solidFill>
            <a:srgbClr val="F0F0F0">
              <a:alpha val="7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63" y="662463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79">
                <a:moveTo>
                  <a:pt x="0" y="0"/>
                </a:moveTo>
                <a:lnTo>
                  <a:pt x="233361" y="0"/>
                </a:lnTo>
              </a:path>
            </a:pathLst>
          </a:custGeom>
          <a:ln w="6350">
            <a:solidFill>
              <a:srgbClr val="2C36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52900" y="6624637"/>
            <a:ext cx="6932295" cy="0"/>
          </a:xfrm>
          <a:custGeom>
            <a:avLst/>
            <a:gdLst/>
            <a:ahLst/>
            <a:cxnLst/>
            <a:rect l="l" t="t" r="r" b="b"/>
            <a:pathLst>
              <a:path w="6932295">
                <a:moveTo>
                  <a:pt x="0" y="0"/>
                </a:moveTo>
                <a:lnTo>
                  <a:pt x="6931786" y="0"/>
                </a:lnTo>
              </a:path>
            </a:pathLst>
          </a:custGeom>
          <a:ln w="6350">
            <a:solidFill>
              <a:srgbClr val="2C36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1916409" y="6572944"/>
            <a:ext cx="170180" cy="179705"/>
            <a:chOff x="11916409" y="6572944"/>
            <a:chExt cx="170180" cy="17970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97301" y="6619647"/>
              <a:ext cx="52455" cy="757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16409" y="6572944"/>
              <a:ext cx="170154" cy="179576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3039" y="344677"/>
            <a:ext cx="8038846" cy="290322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0" y="247650"/>
            <a:ext cx="12192000" cy="6610350"/>
            <a:chOff x="0" y="247650"/>
            <a:chExt cx="12192000" cy="661035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3200" y="247650"/>
              <a:ext cx="1609725" cy="4857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04821"/>
              <a:ext cx="12191999" cy="635317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42874" y="1095375"/>
              <a:ext cx="11906250" cy="5248275"/>
            </a:xfrm>
            <a:custGeom>
              <a:avLst/>
              <a:gdLst/>
              <a:ahLst/>
              <a:cxnLst/>
              <a:rect l="l" t="t" r="r" b="b"/>
              <a:pathLst>
                <a:path w="11906250" h="5248275">
                  <a:moveTo>
                    <a:pt x="11906250" y="0"/>
                  </a:moveTo>
                  <a:lnTo>
                    <a:pt x="0" y="0"/>
                  </a:lnTo>
                  <a:lnTo>
                    <a:pt x="0" y="5248275"/>
                  </a:lnTo>
                  <a:lnTo>
                    <a:pt x="11906250" y="5248275"/>
                  </a:lnTo>
                  <a:lnTo>
                    <a:pt x="11906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09876" y="2928937"/>
              <a:ext cx="1695450" cy="2952750"/>
            </a:xfrm>
            <a:custGeom>
              <a:avLst/>
              <a:gdLst/>
              <a:ahLst/>
              <a:cxnLst/>
              <a:rect l="l" t="t" r="r" b="b"/>
              <a:pathLst>
                <a:path w="1695450" h="2952750">
                  <a:moveTo>
                    <a:pt x="0" y="2952750"/>
                  </a:moveTo>
                  <a:lnTo>
                    <a:pt x="1695450" y="2952750"/>
                  </a:lnTo>
                  <a:lnTo>
                    <a:pt x="1695450" y="0"/>
                  </a:lnTo>
                  <a:lnTo>
                    <a:pt x="0" y="0"/>
                  </a:lnTo>
                  <a:lnTo>
                    <a:pt x="0" y="2952750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389377" y="3173679"/>
            <a:ext cx="1338580" cy="2616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50" spc="8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50" spc="-10" dirty="0">
                <a:latin typeface="Trebuchet MS"/>
                <a:cs typeface="Trebuchet MS"/>
              </a:rPr>
              <a:t>OrderlD</a:t>
            </a: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65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50" spc="8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50" spc="-10" dirty="0">
                <a:latin typeface="Trebuchet MS"/>
                <a:cs typeface="Trebuchet MS"/>
              </a:rPr>
              <a:t>OrderLine</a:t>
            </a: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65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50" spc="9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50" spc="50" dirty="0">
                <a:latin typeface="Trebuchet MS"/>
                <a:cs typeface="Trebuchet MS"/>
              </a:rPr>
              <a:t>Create</a:t>
            </a:r>
            <a:r>
              <a:rPr sz="650" spc="-130" dirty="0">
                <a:latin typeface="Trebuchet MS"/>
                <a:cs typeface="Trebuchet MS"/>
              </a:rPr>
              <a:t> </a:t>
            </a:r>
            <a:r>
              <a:rPr sz="650" spc="-20" dirty="0">
                <a:latin typeface="Trebuchet MS"/>
                <a:cs typeface="Trebuchet MS"/>
              </a:rPr>
              <a:t>Date</a:t>
            </a: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650" spc="3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50" spc="9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50" spc="30" dirty="0">
                <a:latin typeface="Trebuchet MS"/>
                <a:cs typeface="Trebuchet MS"/>
              </a:rPr>
              <a:t>Order</a:t>
            </a:r>
            <a:r>
              <a:rPr sz="650" spc="-140" dirty="0">
                <a:latin typeface="Trebuchet MS"/>
                <a:cs typeface="Trebuchet MS"/>
              </a:rPr>
              <a:t> </a:t>
            </a:r>
            <a:r>
              <a:rPr sz="650" spc="-20" dirty="0">
                <a:latin typeface="Trebuchet MS"/>
                <a:cs typeface="Trebuchet MS"/>
              </a:rPr>
              <a:t>Date</a:t>
            </a: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3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50" spc="60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50" spc="30" dirty="0">
                <a:latin typeface="Trebuchet MS"/>
                <a:cs typeface="Trebuchet MS"/>
              </a:rPr>
              <a:t>FK</a:t>
            </a:r>
            <a:r>
              <a:rPr sz="650" spc="35" dirty="0">
                <a:latin typeface="Trebuchet MS"/>
                <a:cs typeface="Trebuchet MS"/>
              </a:rPr>
              <a:t> </a:t>
            </a:r>
            <a:r>
              <a:rPr sz="650" spc="30" dirty="0">
                <a:latin typeface="Trebuchet MS"/>
                <a:cs typeface="Trebuchet MS"/>
              </a:rPr>
              <a:t>load</a:t>
            </a:r>
            <a:r>
              <a:rPr sz="650" spc="-140" dirty="0">
                <a:latin typeface="Trebuchet MS"/>
                <a:cs typeface="Trebuchet MS"/>
              </a:rPr>
              <a:t> </a:t>
            </a:r>
            <a:r>
              <a:rPr sz="650" spc="-20" dirty="0">
                <a:latin typeface="Trebuchet MS"/>
                <a:cs typeface="Trebuchet MS"/>
              </a:rPr>
              <a:t>GUID</a:t>
            </a: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50" spc="80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50" dirty="0">
                <a:latin typeface="Trebuchet MS"/>
                <a:cs typeface="Trebuchet MS"/>
              </a:rPr>
              <a:t>FK</a:t>
            </a:r>
            <a:r>
              <a:rPr sz="650" spc="45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experimentEUID</a:t>
            </a: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650" spc="4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50" spc="7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50" spc="40" dirty="0">
                <a:latin typeface="Trebuchet MS"/>
                <a:cs typeface="Trebuchet MS"/>
              </a:rPr>
              <a:t>Dealer</a:t>
            </a:r>
            <a:r>
              <a:rPr sz="650" spc="-135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Group</a:t>
            </a: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65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50" spc="8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50" spc="-10" dirty="0">
                <a:latin typeface="Trebuchet MS"/>
                <a:cs typeface="Trebuchet MS"/>
              </a:rPr>
              <a:t>userID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Location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0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40" dirty="0">
                <a:latin typeface="Trebuchet MS"/>
                <a:cs typeface="Trebuchet MS"/>
              </a:rPr>
              <a:t>Make 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dirty="0">
                <a:latin typeface="Trebuchet MS"/>
                <a:cs typeface="Trebuchet MS"/>
              </a:rPr>
              <a:t>Period</a:t>
            </a:r>
            <a:r>
              <a:rPr sz="650" spc="160" dirty="0">
                <a:latin typeface="Trebuchet MS"/>
                <a:cs typeface="Trebuchet MS"/>
              </a:rPr>
              <a:t> </a:t>
            </a:r>
            <a:r>
              <a:rPr sz="650" spc="45" dirty="0">
                <a:latin typeface="Trebuchet MS"/>
                <a:cs typeface="Trebuchet MS"/>
              </a:rPr>
              <a:t>Warranty</a:t>
            </a:r>
            <a:r>
              <a:rPr sz="650" spc="105" dirty="0">
                <a:latin typeface="Trebuchet MS"/>
                <a:cs typeface="Trebuchet MS"/>
              </a:rPr>
              <a:t> </a:t>
            </a:r>
            <a:r>
              <a:rPr sz="650" spc="-20" dirty="0">
                <a:latin typeface="Trebuchet MS"/>
                <a:cs typeface="Trebuchet MS"/>
              </a:rPr>
              <a:t>Hours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10" dirty="0">
                <a:latin typeface="Trebuchet MS"/>
                <a:cs typeface="Trebuchet MS"/>
              </a:rPr>
              <a:t>Current</a:t>
            </a:r>
            <a:r>
              <a:rPr sz="650" spc="260" dirty="0">
                <a:latin typeface="Trebuchet MS"/>
                <a:cs typeface="Trebuchet MS"/>
              </a:rPr>
              <a:t> </a:t>
            </a:r>
            <a:r>
              <a:rPr sz="650" spc="-25" dirty="0">
                <a:latin typeface="Trebuchet MS"/>
                <a:cs typeface="Trebuchet MS"/>
              </a:rPr>
              <a:t>ELR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25" dirty="0">
                <a:latin typeface="Trebuchet MS"/>
                <a:cs typeface="Trebuchet MS"/>
              </a:rPr>
              <a:t>ELR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0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60" dirty="0">
                <a:latin typeface="Trebuchet MS"/>
                <a:cs typeface="Trebuchet MS"/>
              </a:rPr>
              <a:t>Revenue</a:t>
            </a:r>
            <a:r>
              <a:rPr sz="650" spc="13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Forecast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60" dirty="0">
                <a:latin typeface="Trebuchet MS"/>
                <a:cs typeface="Trebuchet MS"/>
              </a:rPr>
              <a:t>Revenue</a:t>
            </a:r>
            <a:r>
              <a:rPr sz="650" spc="160" dirty="0">
                <a:latin typeface="Trebuchet MS"/>
                <a:cs typeface="Trebuchet MS"/>
              </a:rPr>
              <a:t> </a:t>
            </a:r>
            <a:r>
              <a:rPr sz="650" spc="45" dirty="0">
                <a:latin typeface="Trebuchet MS"/>
                <a:cs typeface="Trebuchet MS"/>
              </a:rPr>
              <a:t>Increase</a:t>
            </a:r>
            <a:r>
              <a:rPr sz="650" spc="4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Forecast</a:t>
            </a:r>
            <a:endParaRPr sz="650">
              <a:latin typeface="Trebuchet MS"/>
              <a:cs typeface="Trebuchet MS"/>
            </a:endParaRPr>
          </a:p>
          <a:p>
            <a:pPr marL="182880" indent="-170180">
              <a:lnSpc>
                <a:spcPct val="100000"/>
              </a:lnSpc>
              <a:spcBef>
                <a:spcPts val="105"/>
              </a:spcBef>
              <a:buClr>
                <a:srgbClr val="B85223"/>
              </a:buClr>
              <a:buFont typeface="Courier New"/>
              <a:buChar char="o"/>
              <a:tabLst>
                <a:tab pos="182880" algn="l"/>
              </a:tabLst>
            </a:pPr>
            <a:r>
              <a:rPr sz="650" spc="-10" dirty="0">
                <a:latin typeface="Trebuchet MS"/>
                <a:cs typeface="Trebuchet MS"/>
              </a:rPr>
              <a:t>Increase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dirty="0">
                <a:latin typeface="Trebuchet MS"/>
                <a:cs typeface="Trebuchet MS"/>
              </a:rPr>
              <a:t>%</a:t>
            </a:r>
            <a:r>
              <a:rPr sz="650" spc="16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Increase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25" dirty="0">
                <a:latin typeface="Trebuchet MS"/>
                <a:cs typeface="Trebuchet MS"/>
              </a:rPr>
              <a:t>ROI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Product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U</a:t>
            </a:r>
            <a:r>
              <a:rPr sz="650" spc="-11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p</a:t>
            </a:r>
            <a:r>
              <a:rPr sz="650" spc="-105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g</a:t>
            </a:r>
            <a:r>
              <a:rPr sz="650" spc="-105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r</a:t>
            </a:r>
            <a:r>
              <a:rPr sz="650" spc="-105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ad</a:t>
            </a:r>
            <a:r>
              <a:rPr sz="650" spc="-105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e</a:t>
            </a:r>
            <a:r>
              <a:rPr sz="650" spc="145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Product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U</a:t>
            </a:r>
            <a:r>
              <a:rPr sz="650" spc="-11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p</a:t>
            </a:r>
            <a:r>
              <a:rPr sz="650" spc="-105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g</a:t>
            </a:r>
            <a:r>
              <a:rPr sz="650" spc="-110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r</a:t>
            </a:r>
            <a:r>
              <a:rPr sz="650" spc="-105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ad</a:t>
            </a:r>
            <a:r>
              <a:rPr sz="650" spc="-110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e</a:t>
            </a:r>
            <a:r>
              <a:rPr sz="650" spc="145" dirty="0">
                <a:latin typeface="Trebuchet MS"/>
                <a:cs typeface="Trebuchet MS"/>
              </a:rPr>
              <a:t> </a:t>
            </a:r>
            <a:r>
              <a:rPr sz="650" spc="45" dirty="0">
                <a:latin typeface="Trebuchet MS"/>
                <a:cs typeface="Trebuchet MS"/>
              </a:rPr>
              <a:t>Product</a:t>
            </a:r>
            <a:r>
              <a:rPr sz="650" spc="50" dirty="0">
                <a:latin typeface="Trebuchet MS"/>
                <a:cs typeface="Trebuchet MS"/>
              </a:rPr>
              <a:t> </a:t>
            </a:r>
            <a:r>
              <a:rPr sz="650" spc="-20" dirty="0">
                <a:latin typeface="Trebuchet MS"/>
                <a:cs typeface="Trebuchet MS"/>
              </a:rPr>
              <a:t>Cost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dirty="0">
                <a:latin typeface="Trebuchet MS"/>
                <a:cs typeface="Trebuchet MS"/>
              </a:rPr>
              <a:t>Op</a:t>
            </a:r>
            <a:r>
              <a:rPr sz="650" spc="-70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en</a:t>
            </a:r>
            <a:r>
              <a:rPr sz="650" spc="-55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D</a:t>
            </a:r>
            <a:r>
              <a:rPr sz="650" spc="-65" dirty="0">
                <a:latin typeface="Trebuchet MS"/>
                <a:cs typeface="Trebuchet MS"/>
              </a:rPr>
              <a:t> </a:t>
            </a:r>
            <a:r>
              <a:rPr sz="650" spc="-25" dirty="0">
                <a:latin typeface="Trebuchet MS"/>
                <a:cs typeface="Trebuchet MS"/>
              </a:rPr>
              <a:t>ate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1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50" dirty="0">
                <a:latin typeface="Trebuchet MS"/>
                <a:cs typeface="Trebuchet MS"/>
              </a:rPr>
              <a:t>Close</a:t>
            </a:r>
            <a:r>
              <a:rPr sz="650" spc="-95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Date</a:t>
            </a:r>
            <a:r>
              <a:rPr sz="650" spc="285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PaidFlag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SubscriptionFlag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StatusFlag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81551" y="2929001"/>
            <a:ext cx="1685925" cy="1400175"/>
          </a:xfrm>
          <a:custGeom>
            <a:avLst/>
            <a:gdLst/>
            <a:ahLst/>
            <a:cxnLst/>
            <a:rect l="l" t="t" r="r" b="b"/>
            <a:pathLst>
              <a:path w="1685925" h="1400175">
                <a:moveTo>
                  <a:pt x="0" y="1400175"/>
                </a:moveTo>
                <a:lnTo>
                  <a:pt x="1685925" y="1400175"/>
                </a:lnTo>
                <a:lnTo>
                  <a:pt x="1685925" y="0"/>
                </a:lnTo>
                <a:lnTo>
                  <a:pt x="0" y="0"/>
                </a:lnTo>
                <a:lnTo>
                  <a:pt x="0" y="1400175"/>
                </a:lnTo>
                <a:close/>
              </a:path>
            </a:pathLst>
          </a:custGeom>
          <a:ln w="1270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354829" y="3145282"/>
            <a:ext cx="837565" cy="1165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dirty="0">
                <a:latin typeface="Trebuchet MS"/>
                <a:cs typeface="Trebuchet MS"/>
              </a:rPr>
              <a:t>Lo</a:t>
            </a:r>
            <a:r>
              <a:rPr sz="650" spc="-90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ad</a:t>
            </a:r>
            <a:r>
              <a:rPr sz="650" spc="-90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G</a:t>
            </a:r>
            <a:r>
              <a:rPr sz="650" spc="-80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U</a:t>
            </a:r>
            <a:r>
              <a:rPr sz="650" spc="20" dirty="0">
                <a:latin typeface="Trebuchet MS"/>
                <a:cs typeface="Trebuchet MS"/>
              </a:rPr>
              <a:t> </a:t>
            </a:r>
            <a:r>
              <a:rPr sz="650" spc="-25" dirty="0">
                <a:latin typeface="Trebuchet MS"/>
                <a:cs typeface="Trebuchet MS"/>
              </a:rPr>
              <a:t>ID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35" dirty="0">
                <a:latin typeface="Trebuchet MS"/>
                <a:cs typeface="Trebuchet MS"/>
              </a:rPr>
              <a:t>loadguid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LoadDateTime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SourceFilename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loadUser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40" dirty="0">
                <a:latin typeface="Trebuchet MS"/>
                <a:cs typeface="Trebuchet MS"/>
              </a:rPr>
              <a:t>record</a:t>
            </a:r>
            <a:r>
              <a:rPr sz="650" spc="-12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Count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0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40" dirty="0">
                <a:latin typeface="Trebuchet MS"/>
                <a:cs typeface="Trebuchet MS"/>
              </a:rPr>
              <a:t>Dealer</a:t>
            </a:r>
            <a:r>
              <a:rPr sz="650" spc="-12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Group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DataFileType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LoadQuality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0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fileHash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0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40" dirty="0">
                <a:latin typeface="Trebuchet MS"/>
                <a:cs typeface="Trebuchet MS"/>
              </a:rPr>
              <a:t>Upload</a:t>
            </a:r>
            <a:r>
              <a:rPr sz="650" spc="-125" dirty="0">
                <a:latin typeface="Trebuchet MS"/>
                <a:cs typeface="Trebuchet MS"/>
              </a:rPr>
              <a:t> </a:t>
            </a:r>
            <a:r>
              <a:rPr sz="650" spc="-20" dirty="0">
                <a:latin typeface="Trebuchet MS"/>
                <a:cs typeface="Trebuchet MS"/>
              </a:rPr>
              <a:t>GUID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281551" y="4481512"/>
            <a:ext cx="1685925" cy="1400175"/>
          </a:xfrm>
          <a:custGeom>
            <a:avLst/>
            <a:gdLst/>
            <a:ahLst/>
            <a:cxnLst/>
            <a:rect l="l" t="t" r="r" b="b"/>
            <a:pathLst>
              <a:path w="1685925" h="1400175">
                <a:moveTo>
                  <a:pt x="0" y="1400175"/>
                </a:moveTo>
                <a:lnTo>
                  <a:pt x="1685925" y="1400175"/>
                </a:lnTo>
                <a:lnTo>
                  <a:pt x="1685925" y="0"/>
                </a:lnTo>
                <a:lnTo>
                  <a:pt x="0" y="0"/>
                </a:lnTo>
                <a:lnTo>
                  <a:pt x="0" y="1400175"/>
                </a:lnTo>
                <a:close/>
              </a:path>
            </a:pathLst>
          </a:custGeom>
          <a:ln w="1270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354829" y="4733620"/>
            <a:ext cx="784860" cy="88074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245" indent="-169545">
              <a:lnSpc>
                <a:spcPct val="100000"/>
              </a:lnSpc>
              <a:spcBef>
                <a:spcPts val="1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25" dirty="0">
                <a:latin typeface="Trebuchet MS"/>
                <a:cs typeface="Trebuchet MS"/>
              </a:rPr>
              <a:t>ID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dirty="0">
                <a:latin typeface="Trebuchet MS"/>
                <a:cs typeface="Trebuchet MS"/>
              </a:rPr>
              <a:t>PK</a:t>
            </a:r>
            <a:r>
              <a:rPr sz="650" spc="100" dirty="0">
                <a:latin typeface="Trebuchet MS"/>
                <a:cs typeface="Trebuchet MS"/>
              </a:rPr>
              <a:t> </a:t>
            </a:r>
            <a:r>
              <a:rPr sz="650" spc="-25" dirty="0">
                <a:latin typeface="Trebuchet MS"/>
                <a:cs typeface="Trebuchet MS"/>
              </a:rPr>
              <a:t>ID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45" dirty="0">
                <a:latin typeface="Trebuchet MS"/>
                <a:cs typeface="Trebuchet MS"/>
              </a:rPr>
              <a:t>product</a:t>
            </a:r>
            <a:r>
              <a:rPr sz="650" spc="-60" dirty="0">
                <a:latin typeface="Trebuchet MS"/>
                <a:cs typeface="Trebuchet MS"/>
              </a:rPr>
              <a:t> </a:t>
            </a:r>
            <a:r>
              <a:rPr sz="650" spc="-35" dirty="0">
                <a:latin typeface="Trebuchet MS"/>
                <a:cs typeface="Trebuchet MS"/>
              </a:rPr>
              <a:t>ID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45" dirty="0">
                <a:latin typeface="Trebuchet MS"/>
                <a:cs typeface="Trebuchet MS"/>
              </a:rPr>
              <a:t>product</a:t>
            </a:r>
            <a:r>
              <a:rPr sz="650" spc="-60" dirty="0">
                <a:latin typeface="Trebuchet MS"/>
                <a:cs typeface="Trebuchet MS"/>
              </a:rPr>
              <a:t> </a:t>
            </a:r>
            <a:r>
              <a:rPr sz="650" spc="50" dirty="0">
                <a:latin typeface="Trebuchet MS"/>
                <a:cs typeface="Trebuchet MS"/>
              </a:rPr>
              <a:t>Nam</a:t>
            </a:r>
            <a:r>
              <a:rPr sz="650" spc="-114" dirty="0">
                <a:latin typeface="Trebuchet MS"/>
                <a:cs typeface="Trebuchet MS"/>
              </a:rPr>
              <a:t> </a:t>
            </a:r>
            <a:r>
              <a:rPr sz="650" spc="-50" dirty="0">
                <a:latin typeface="Trebuchet MS"/>
                <a:cs typeface="Trebuchet MS"/>
              </a:rPr>
              <a:t>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35" dirty="0">
                <a:latin typeface="Trebuchet MS"/>
                <a:cs typeface="Trebuchet MS"/>
              </a:rPr>
              <a:t>stageLabel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1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stageStep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nextStep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price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243701" y="1376425"/>
            <a:ext cx="1685925" cy="2952750"/>
          </a:xfrm>
          <a:custGeom>
            <a:avLst/>
            <a:gdLst/>
            <a:ahLst/>
            <a:cxnLst/>
            <a:rect l="l" t="t" r="r" b="b"/>
            <a:pathLst>
              <a:path w="1685925" h="2952750">
                <a:moveTo>
                  <a:pt x="0" y="1400175"/>
                </a:moveTo>
                <a:lnTo>
                  <a:pt x="1685925" y="1400175"/>
                </a:lnTo>
                <a:lnTo>
                  <a:pt x="1685925" y="0"/>
                </a:lnTo>
                <a:lnTo>
                  <a:pt x="0" y="0"/>
                </a:lnTo>
                <a:lnTo>
                  <a:pt x="0" y="1400175"/>
                </a:lnTo>
                <a:close/>
              </a:path>
              <a:path w="1685925" h="2952750">
                <a:moveTo>
                  <a:pt x="0" y="2952750"/>
                </a:moveTo>
                <a:lnTo>
                  <a:pt x="1685925" y="2952750"/>
                </a:lnTo>
                <a:lnTo>
                  <a:pt x="1685925" y="1552575"/>
                </a:lnTo>
                <a:lnTo>
                  <a:pt x="0" y="1552575"/>
                </a:lnTo>
                <a:lnTo>
                  <a:pt x="0" y="2952750"/>
                </a:lnTo>
                <a:close/>
              </a:path>
            </a:pathLst>
          </a:custGeom>
          <a:ln w="1270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319520" y="3192907"/>
            <a:ext cx="1061085" cy="855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25" dirty="0">
                <a:latin typeface="Trebuchet MS"/>
                <a:cs typeface="Trebuchet MS"/>
              </a:rPr>
              <a:t>ID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30" dirty="0">
                <a:latin typeface="Trebuchet MS"/>
                <a:cs typeface="Trebuchet MS"/>
              </a:rPr>
              <a:t>FK</a:t>
            </a:r>
            <a:r>
              <a:rPr sz="650" spc="-5" dirty="0">
                <a:latin typeface="Trebuchet MS"/>
                <a:cs typeface="Trebuchet MS"/>
              </a:rPr>
              <a:t> </a:t>
            </a:r>
            <a:r>
              <a:rPr sz="650" spc="40" dirty="0">
                <a:latin typeface="Trebuchet MS"/>
                <a:cs typeface="Trebuchet MS"/>
              </a:rPr>
              <a:t>Dealer</a:t>
            </a:r>
            <a:r>
              <a:rPr sz="650" spc="-14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Group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Location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DisallowedLaborType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40" dirty="0">
                <a:latin typeface="Trebuchet MS"/>
                <a:cs typeface="Trebuchet MS"/>
              </a:rPr>
              <a:t>Created</a:t>
            </a:r>
            <a:r>
              <a:rPr sz="650" spc="-125" dirty="0">
                <a:latin typeface="Trebuchet MS"/>
                <a:cs typeface="Trebuchet MS"/>
              </a:rPr>
              <a:t> </a:t>
            </a:r>
            <a:r>
              <a:rPr sz="650" spc="-20" dirty="0">
                <a:latin typeface="Trebuchet MS"/>
                <a:cs typeface="Trebuchet MS"/>
              </a:rPr>
              <a:t>Date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0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Active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Description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1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Reason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243701" y="4481512"/>
            <a:ext cx="1685925" cy="1400175"/>
          </a:xfrm>
          <a:custGeom>
            <a:avLst/>
            <a:gdLst/>
            <a:ahLst/>
            <a:cxnLst/>
            <a:rect l="l" t="t" r="r" b="b"/>
            <a:pathLst>
              <a:path w="1685925" h="1400175">
                <a:moveTo>
                  <a:pt x="0" y="1400175"/>
                </a:moveTo>
                <a:lnTo>
                  <a:pt x="1685925" y="1400175"/>
                </a:lnTo>
                <a:lnTo>
                  <a:pt x="1685925" y="0"/>
                </a:lnTo>
                <a:lnTo>
                  <a:pt x="0" y="0"/>
                </a:lnTo>
                <a:lnTo>
                  <a:pt x="0" y="1400175"/>
                </a:lnTo>
                <a:close/>
              </a:path>
            </a:pathLst>
          </a:custGeom>
          <a:ln w="1270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319520" y="4733620"/>
            <a:ext cx="850900" cy="88074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245" indent="-169545">
              <a:lnSpc>
                <a:spcPct val="100000"/>
              </a:lnSpc>
              <a:spcBef>
                <a:spcPts val="1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30" dirty="0">
                <a:latin typeface="Trebuchet MS"/>
                <a:cs typeface="Trebuchet MS"/>
              </a:rPr>
              <a:t>FK</a:t>
            </a:r>
            <a:r>
              <a:rPr sz="650" spc="-5" dirty="0">
                <a:latin typeface="Trebuchet MS"/>
                <a:cs typeface="Trebuchet MS"/>
              </a:rPr>
              <a:t> </a:t>
            </a:r>
            <a:r>
              <a:rPr sz="650" spc="40" dirty="0">
                <a:latin typeface="Trebuchet MS"/>
                <a:cs typeface="Trebuchet MS"/>
              </a:rPr>
              <a:t>Dealer</a:t>
            </a:r>
            <a:r>
              <a:rPr sz="650" spc="-14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Group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40" dirty="0">
                <a:latin typeface="Trebuchet MS"/>
                <a:cs typeface="Trebuchet MS"/>
              </a:rPr>
              <a:t>Make 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Location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30" dirty="0">
                <a:latin typeface="Trebuchet MS"/>
                <a:cs typeface="Trebuchet MS"/>
              </a:rPr>
              <a:t>FK</a:t>
            </a:r>
            <a:r>
              <a:rPr sz="650" spc="5" dirty="0">
                <a:latin typeface="Trebuchet MS"/>
                <a:cs typeface="Trebuchet MS"/>
              </a:rPr>
              <a:t> </a:t>
            </a:r>
            <a:r>
              <a:rPr sz="650" spc="40" dirty="0">
                <a:latin typeface="Trebuchet MS"/>
                <a:cs typeface="Trebuchet MS"/>
              </a:rPr>
              <a:t>Load</a:t>
            </a:r>
            <a:r>
              <a:rPr sz="650" spc="-130" dirty="0">
                <a:latin typeface="Trebuchet MS"/>
                <a:cs typeface="Trebuchet MS"/>
              </a:rPr>
              <a:t> </a:t>
            </a:r>
            <a:r>
              <a:rPr sz="650" spc="30" dirty="0">
                <a:latin typeface="Trebuchet MS"/>
                <a:cs typeface="Trebuchet MS"/>
              </a:rPr>
              <a:t>GUID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dirty="0">
                <a:latin typeface="Trebuchet MS"/>
                <a:cs typeface="Trebuchet MS"/>
              </a:rPr>
              <a:t>Op</a:t>
            </a:r>
            <a:r>
              <a:rPr sz="650" spc="-70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en</a:t>
            </a:r>
            <a:r>
              <a:rPr sz="650" spc="-55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D</a:t>
            </a:r>
            <a:r>
              <a:rPr sz="650" spc="-65" dirty="0">
                <a:latin typeface="Trebuchet MS"/>
                <a:cs typeface="Trebuchet MS"/>
              </a:rPr>
              <a:t> </a:t>
            </a:r>
            <a:r>
              <a:rPr sz="650" spc="-25" dirty="0">
                <a:latin typeface="Trebuchet MS"/>
                <a:cs typeface="Trebuchet MS"/>
              </a:rPr>
              <a:t>ate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1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35" dirty="0">
                <a:latin typeface="Trebuchet MS"/>
                <a:cs typeface="Trebuchet MS"/>
              </a:rPr>
              <a:t>CloseDate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10" dirty="0">
                <a:latin typeface="Trebuchet MS"/>
                <a:cs typeface="Trebuchet MS"/>
              </a:rPr>
              <a:t>Most</a:t>
            </a:r>
            <a:r>
              <a:rPr sz="650" spc="4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LikelyRate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TimesUsed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205851" y="2929001"/>
            <a:ext cx="1685925" cy="1400175"/>
          </a:xfrm>
          <a:custGeom>
            <a:avLst/>
            <a:gdLst/>
            <a:ahLst/>
            <a:cxnLst/>
            <a:rect l="l" t="t" r="r" b="b"/>
            <a:pathLst>
              <a:path w="1685925" h="1400175">
                <a:moveTo>
                  <a:pt x="0" y="1400175"/>
                </a:moveTo>
                <a:lnTo>
                  <a:pt x="1685925" y="1400175"/>
                </a:lnTo>
                <a:lnTo>
                  <a:pt x="1685925" y="0"/>
                </a:lnTo>
                <a:lnTo>
                  <a:pt x="0" y="0"/>
                </a:lnTo>
                <a:lnTo>
                  <a:pt x="0" y="1400175"/>
                </a:lnTo>
                <a:close/>
              </a:path>
            </a:pathLst>
          </a:custGeom>
          <a:ln w="1270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284591" y="3427602"/>
            <a:ext cx="52959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45" dirty="0">
                <a:latin typeface="Tahoma"/>
                <a:cs typeface="Tahoma"/>
              </a:rPr>
              <a:t>PK</a:t>
            </a:r>
            <a:r>
              <a:rPr sz="800" b="1" spc="-60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OEMID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84591" y="3547998"/>
            <a:ext cx="716280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1610" indent="-168910">
              <a:lnSpc>
                <a:spcPct val="100000"/>
              </a:lnSpc>
              <a:spcBef>
                <a:spcPts val="105"/>
              </a:spcBef>
              <a:buClr>
                <a:srgbClr val="B85223"/>
              </a:buClr>
              <a:buFont typeface="Courier New"/>
              <a:buChar char="o"/>
              <a:tabLst>
                <a:tab pos="181610" algn="l"/>
              </a:tabLst>
            </a:pPr>
            <a:r>
              <a:rPr sz="800" spc="60" dirty="0">
                <a:latin typeface="Trebuchet MS"/>
                <a:cs typeface="Trebuchet MS"/>
              </a:rPr>
              <a:t>OEMName</a:t>
            </a:r>
            <a:endParaRPr sz="800">
              <a:latin typeface="Trebuchet MS"/>
              <a:cs typeface="Trebuchet MS"/>
            </a:endParaRPr>
          </a:p>
          <a:p>
            <a:pPr marL="181610" indent="-168910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1610" algn="l"/>
              </a:tabLst>
            </a:pPr>
            <a:r>
              <a:rPr sz="800" spc="-10" dirty="0">
                <a:latin typeface="Trebuchet MS"/>
                <a:cs typeface="Trebuchet MS"/>
              </a:rPr>
              <a:t>logoURL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0168001" y="1376425"/>
            <a:ext cx="1695450" cy="1400175"/>
          </a:xfrm>
          <a:custGeom>
            <a:avLst/>
            <a:gdLst/>
            <a:ahLst/>
            <a:cxnLst/>
            <a:rect l="l" t="t" r="r" b="b"/>
            <a:pathLst>
              <a:path w="1695450" h="1400175">
                <a:moveTo>
                  <a:pt x="0" y="1400175"/>
                </a:moveTo>
                <a:lnTo>
                  <a:pt x="1695450" y="1400175"/>
                </a:lnTo>
                <a:lnTo>
                  <a:pt x="1695450" y="0"/>
                </a:lnTo>
                <a:lnTo>
                  <a:pt x="0" y="0"/>
                </a:lnTo>
                <a:lnTo>
                  <a:pt x="0" y="1400175"/>
                </a:lnTo>
                <a:close/>
              </a:path>
            </a:pathLst>
          </a:custGeom>
          <a:ln w="1270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0249661" y="1690877"/>
            <a:ext cx="56642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45" dirty="0">
                <a:latin typeface="Tahoma"/>
                <a:cs typeface="Tahoma"/>
              </a:rPr>
              <a:t>PK</a:t>
            </a:r>
            <a:r>
              <a:rPr sz="800" b="1" spc="-85" dirty="0">
                <a:latin typeface="Tahoma"/>
                <a:cs typeface="Tahoma"/>
              </a:rPr>
              <a:t> </a:t>
            </a:r>
            <a:r>
              <a:rPr sz="800" b="1" spc="-10" dirty="0">
                <a:latin typeface="Tahoma"/>
                <a:cs typeface="Tahoma"/>
              </a:rPr>
              <a:t>MakeID</a:t>
            </a:r>
            <a:endParaRPr sz="8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249661" y="1811274"/>
            <a:ext cx="6565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1610" indent="-168910">
              <a:lnSpc>
                <a:spcPct val="100000"/>
              </a:lnSpc>
              <a:spcBef>
                <a:spcPts val="105"/>
              </a:spcBef>
              <a:buClr>
                <a:srgbClr val="B85223"/>
              </a:buClr>
              <a:buFont typeface="Courier New"/>
              <a:buChar char="o"/>
              <a:tabLst>
                <a:tab pos="181610" algn="l"/>
              </a:tabLst>
            </a:pPr>
            <a:r>
              <a:rPr sz="800" spc="40" dirty="0">
                <a:latin typeface="Trebuchet MS"/>
                <a:cs typeface="Trebuchet MS"/>
              </a:rPr>
              <a:t>Make</a:t>
            </a:r>
            <a:endParaRPr sz="800">
              <a:latin typeface="Trebuchet MS"/>
              <a:cs typeface="Trebuchet MS"/>
            </a:endParaRPr>
          </a:p>
          <a:p>
            <a:pPr marL="181610" indent="-168910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1610" algn="l"/>
              </a:tabLst>
            </a:pPr>
            <a:r>
              <a:rPr sz="800" dirty="0">
                <a:latin typeface="Trebuchet MS"/>
                <a:cs typeface="Trebuchet MS"/>
              </a:rPr>
              <a:t>FK</a:t>
            </a:r>
            <a:r>
              <a:rPr sz="800" spc="-25" dirty="0">
                <a:latin typeface="Trebuchet MS"/>
                <a:cs typeface="Trebuchet MS"/>
              </a:rPr>
              <a:t> </a:t>
            </a:r>
            <a:r>
              <a:rPr sz="800" spc="-20" dirty="0">
                <a:latin typeface="Trebuchet MS"/>
                <a:cs typeface="Trebuchet MS"/>
              </a:rPr>
              <a:t>OEMID</a:t>
            </a:r>
            <a:endParaRPr sz="800">
              <a:latin typeface="Trebuchet MS"/>
              <a:cs typeface="Trebuchet MS"/>
            </a:endParaRPr>
          </a:p>
          <a:p>
            <a:pPr marL="181610" indent="-168910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1610" algn="l"/>
              </a:tabLst>
            </a:pPr>
            <a:r>
              <a:rPr sz="800" spc="-10" dirty="0">
                <a:latin typeface="Trebuchet MS"/>
                <a:cs typeface="Trebuchet MS"/>
              </a:rPr>
              <a:t>isActive</a:t>
            </a:r>
            <a:endParaRPr sz="800">
              <a:latin typeface="Trebuchet MS"/>
              <a:cs typeface="Trebuchet MS"/>
            </a:endParaRPr>
          </a:p>
          <a:p>
            <a:pPr marL="181610" indent="-168910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1610" algn="l"/>
              </a:tabLst>
            </a:pPr>
            <a:r>
              <a:rPr sz="800" spc="-10" dirty="0">
                <a:latin typeface="Trebuchet MS"/>
                <a:cs typeface="Trebuchet MS"/>
              </a:rPr>
              <a:t>LogoURL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0168001" y="4481512"/>
            <a:ext cx="1695450" cy="1400175"/>
          </a:xfrm>
          <a:custGeom>
            <a:avLst/>
            <a:gdLst/>
            <a:ahLst/>
            <a:cxnLst/>
            <a:rect l="l" t="t" r="r" b="b"/>
            <a:pathLst>
              <a:path w="1695450" h="1400175">
                <a:moveTo>
                  <a:pt x="0" y="1400175"/>
                </a:moveTo>
                <a:lnTo>
                  <a:pt x="1695450" y="1400175"/>
                </a:lnTo>
                <a:lnTo>
                  <a:pt x="1695450" y="0"/>
                </a:lnTo>
                <a:lnTo>
                  <a:pt x="0" y="0"/>
                </a:lnTo>
                <a:lnTo>
                  <a:pt x="0" y="1400175"/>
                </a:lnTo>
                <a:close/>
              </a:path>
            </a:pathLst>
          </a:custGeom>
          <a:ln w="1270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0249916" y="4801870"/>
            <a:ext cx="26479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45" dirty="0">
                <a:latin typeface="Tahoma"/>
                <a:cs typeface="Tahoma"/>
              </a:rPr>
              <a:t>PK</a:t>
            </a:r>
            <a:r>
              <a:rPr sz="800" b="1" spc="-50" dirty="0">
                <a:latin typeface="Tahoma"/>
                <a:cs typeface="Tahoma"/>
              </a:rPr>
              <a:t> </a:t>
            </a:r>
            <a:r>
              <a:rPr sz="800" b="1" spc="-25" dirty="0">
                <a:latin typeface="Tahoma"/>
                <a:cs typeface="Tahoma"/>
              </a:rPr>
              <a:t>id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41312" y="1369949"/>
            <a:ext cx="6779895" cy="4747895"/>
            <a:chOff x="341312" y="1369949"/>
            <a:chExt cx="6779895" cy="4747895"/>
          </a:xfrm>
        </p:grpSpPr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71954" y="4365878"/>
              <a:ext cx="128777" cy="7620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043049" y="2846069"/>
              <a:ext cx="270510" cy="1564640"/>
            </a:xfrm>
            <a:custGeom>
              <a:avLst/>
              <a:gdLst/>
              <a:ahLst/>
              <a:cxnLst/>
              <a:rect l="l" t="t" r="r" b="b"/>
              <a:pathLst>
                <a:path w="270510" h="1564639">
                  <a:moveTo>
                    <a:pt x="194170" y="1551559"/>
                  </a:moveTo>
                  <a:lnTo>
                    <a:pt x="141605" y="1551559"/>
                  </a:lnTo>
                  <a:lnTo>
                    <a:pt x="141605" y="12954"/>
                  </a:lnTo>
                  <a:lnTo>
                    <a:pt x="141605" y="12700"/>
                  </a:lnTo>
                  <a:lnTo>
                    <a:pt x="141605" y="6604"/>
                  </a:lnTo>
                  <a:lnTo>
                    <a:pt x="135001" y="6604"/>
                  </a:lnTo>
                  <a:lnTo>
                    <a:pt x="135001" y="12700"/>
                  </a:lnTo>
                  <a:lnTo>
                    <a:pt x="131813" y="12700"/>
                  </a:lnTo>
                  <a:lnTo>
                    <a:pt x="131813" y="9512"/>
                  </a:lnTo>
                  <a:lnTo>
                    <a:pt x="135001" y="12700"/>
                  </a:lnTo>
                  <a:lnTo>
                    <a:pt x="135001" y="6604"/>
                  </a:lnTo>
                  <a:lnTo>
                    <a:pt x="131813" y="6604"/>
                  </a:lnTo>
                  <a:lnTo>
                    <a:pt x="131813" y="6350"/>
                  </a:lnTo>
                  <a:lnTo>
                    <a:pt x="141605" y="6350"/>
                  </a:lnTo>
                  <a:lnTo>
                    <a:pt x="141605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0" y="12700"/>
                  </a:lnTo>
                  <a:lnTo>
                    <a:pt x="128905" y="12700"/>
                  </a:lnTo>
                  <a:lnTo>
                    <a:pt x="128905" y="1551940"/>
                  </a:lnTo>
                  <a:lnTo>
                    <a:pt x="135636" y="1551940"/>
                  </a:lnTo>
                  <a:lnTo>
                    <a:pt x="141605" y="1557909"/>
                  </a:lnTo>
                  <a:lnTo>
                    <a:pt x="194170" y="1557909"/>
                  </a:lnTo>
                  <a:lnTo>
                    <a:pt x="194170" y="1551559"/>
                  </a:lnTo>
                  <a:close/>
                </a:path>
                <a:path w="270510" h="1564639">
                  <a:moveTo>
                    <a:pt x="270383" y="1557909"/>
                  </a:moveTo>
                  <a:lnTo>
                    <a:pt x="257683" y="1551559"/>
                  </a:lnTo>
                  <a:lnTo>
                    <a:pt x="206883" y="1551559"/>
                  </a:lnTo>
                  <a:lnTo>
                    <a:pt x="206883" y="1564259"/>
                  </a:lnTo>
                  <a:lnTo>
                    <a:pt x="257683" y="1564259"/>
                  </a:lnTo>
                  <a:lnTo>
                    <a:pt x="270383" y="1557909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57287" y="4329049"/>
              <a:ext cx="76200" cy="15151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189037" y="3595624"/>
              <a:ext cx="3086735" cy="2522220"/>
            </a:xfrm>
            <a:custGeom>
              <a:avLst/>
              <a:gdLst/>
              <a:ahLst/>
              <a:cxnLst/>
              <a:rect l="l" t="t" r="r" b="b"/>
              <a:pathLst>
                <a:path w="3086735" h="2522220">
                  <a:moveTo>
                    <a:pt x="3010344" y="0"/>
                  </a:moveTo>
                  <a:lnTo>
                    <a:pt x="3010344" y="253"/>
                  </a:lnTo>
                  <a:lnTo>
                    <a:pt x="3009963" y="126"/>
                  </a:lnTo>
                  <a:lnTo>
                    <a:pt x="3009963" y="31750"/>
                  </a:lnTo>
                  <a:lnTo>
                    <a:pt x="2920174" y="31876"/>
                  </a:lnTo>
                  <a:lnTo>
                    <a:pt x="2920174" y="807465"/>
                  </a:lnTo>
                  <a:lnTo>
                    <a:pt x="2816161" y="807465"/>
                  </a:lnTo>
                  <a:lnTo>
                    <a:pt x="2816161" y="820165"/>
                  </a:lnTo>
                  <a:lnTo>
                    <a:pt x="2920174" y="820165"/>
                  </a:lnTo>
                  <a:lnTo>
                    <a:pt x="2920174" y="2509291"/>
                  </a:lnTo>
                  <a:lnTo>
                    <a:pt x="12700" y="2509291"/>
                  </a:lnTo>
                  <a:lnTo>
                    <a:pt x="12700" y="2289314"/>
                  </a:lnTo>
                  <a:lnTo>
                    <a:pt x="0" y="2289314"/>
                  </a:lnTo>
                  <a:lnTo>
                    <a:pt x="0" y="2521991"/>
                  </a:lnTo>
                  <a:lnTo>
                    <a:pt x="2932874" y="2521991"/>
                  </a:lnTo>
                  <a:lnTo>
                    <a:pt x="2932874" y="820165"/>
                  </a:lnTo>
                  <a:lnTo>
                    <a:pt x="2937192" y="820165"/>
                  </a:lnTo>
                  <a:lnTo>
                    <a:pt x="2937192" y="44576"/>
                  </a:lnTo>
                  <a:lnTo>
                    <a:pt x="3009963" y="44576"/>
                  </a:lnTo>
                  <a:lnTo>
                    <a:pt x="3009963" y="76326"/>
                  </a:lnTo>
                  <a:lnTo>
                    <a:pt x="3086544" y="38100"/>
                  </a:lnTo>
                  <a:lnTo>
                    <a:pt x="3010344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81651" y="4329049"/>
              <a:ext cx="76198" cy="151511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113274" y="2863849"/>
              <a:ext cx="1976120" cy="60325"/>
            </a:xfrm>
            <a:custGeom>
              <a:avLst/>
              <a:gdLst/>
              <a:ahLst/>
              <a:cxnLst/>
              <a:rect l="l" t="t" r="r" b="b"/>
              <a:pathLst>
                <a:path w="1976120" h="60325">
                  <a:moveTo>
                    <a:pt x="1975866" y="381"/>
                  </a:moveTo>
                  <a:lnTo>
                    <a:pt x="1969516" y="381"/>
                  </a:lnTo>
                  <a:lnTo>
                    <a:pt x="1963166" y="6731"/>
                  </a:lnTo>
                  <a:lnTo>
                    <a:pt x="12700" y="6731"/>
                  </a:lnTo>
                  <a:lnTo>
                    <a:pt x="9906" y="9525"/>
                  </a:lnTo>
                  <a:lnTo>
                    <a:pt x="9906" y="6350"/>
                  </a:lnTo>
                  <a:lnTo>
                    <a:pt x="1963166" y="6350"/>
                  </a:lnTo>
                  <a:lnTo>
                    <a:pt x="1963166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0" y="12700"/>
                  </a:lnTo>
                  <a:lnTo>
                    <a:pt x="0" y="60325"/>
                  </a:lnTo>
                  <a:lnTo>
                    <a:pt x="12700" y="60325"/>
                  </a:lnTo>
                  <a:lnTo>
                    <a:pt x="12700" y="13081"/>
                  </a:lnTo>
                  <a:lnTo>
                    <a:pt x="1975866" y="13081"/>
                  </a:lnTo>
                  <a:lnTo>
                    <a:pt x="1975866" y="381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44690" y="2776601"/>
              <a:ext cx="76200" cy="9397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347662" y="1576451"/>
              <a:ext cx="1695450" cy="2752725"/>
            </a:xfrm>
            <a:custGeom>
              <a:avLst/>
              <a:gdLst/>
              <a:ahLst/>
              <a:cxnLst/>
              <a:rect l="l" t="t" r="r" b="b"/>
              <a:pathLst>
                <a:path w="1695450" h="2752725">
                  <a:moveTo>
                    <a:pt x="1695450" y="0"/>
                  </a:moveTo>
                  <a:lnTo>
                    <a:pt x="0" y="0"/>
                  </a:lnTo>
                  <a:lnTo>
                    <a:pt x="0" y="2752598"/>
                  </a:lnTo>
                  <a:lnTo>
                    <a:pt x="1695450" y="2752598"/>
                  </a:lnTo>
                  <a:lnTo>
                    <a:pt x="1695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7662" y="1376299"/>
              <a:ext cx="1695450" cy="2952750"/>
            </a:xfrm>
            <a:custGeom>
              <a:avLst/>
              <a:gdLst/>
              <a:ahLst/>
              <a:cxnLst/>
              <a:rect l="l" t="t" r="r" b="b"/>
              <a:pathLst>
                <a:path w="1695450" h="2952750">
                  <a:moveTo>
                    <a:pt x="0" y="2952750"/>
                  </a:moveTo>
                  <a:lnTo>
                    <a:pt x="1695450" y="2952750"/>
                  </a:lnTo>
                  <a:lnTo>
                    <a:pt x="1695450" y="0"/>
                  </a:lnTo>
                  <a:lnTo>
                    <a:pt x="0" y="0"/>
                  </a:lnTo>
                  <a:lnTo>
                    <a:pt x="0" y="2952750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354012" y="1663993"/>
            <a:ext cx="1682750" cy="25266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80"/>
              </a:spcBef>
            </a:pPr>
            <a:r>
              <a:rPr sz="650" b="1" dirty="0">
                <a:latin typeface="Tahoma"/>
                <a:cs typeface="Tahoma"/>
              </a:rPr>
              <a:t>PK</a:t>
            </a:r>
            <a:r>
              <a:rPr sz="650" b="1" spc="-40" dirty="0">
                <a:latin typeface="Tahoma"/>
                <a:cs typeface="Tahoma"/>
              </a:rPr>
              <a:t> </a:t>
            </a:r>
            <a:r>
              <a:rPr sz="650" b="1" spc="-35" dirty="0">
                <a:latin typeface="Tahoma"/>
                <a:cs typeface="Tahoma"/>
              </a:rPr>
              <a:t>ID</a:t>
            </a:r>
            <a:endParaRPr sz="650">
              <a:latin typeface="Tahoma"/>
              <a:cs typeface="Tahoma"/>
            </a:endParaRPr>
          </a:p>
          <a:p>
            <a:pPr marL="253365" indent="-169545">
              <a:lnSpc>
                <a:spcPct val="100000"/>
              </a:lnSpc>
              <a:spcBef>
                <a:spcPts val="85"/>
              </a:spcBef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55" dirty="0">
                <a:latin typeface="Trebuchet MS"/>
                <a:cs typeface="Trebuchet MS"/>
              </a:rPr>
              <a:t>Dealer</a:t>
            </a:r>
            <a:r>
              <a:rPr sz="650" spc="-130" dirty="0">
                <a:latin typeface="Trebuchet MS"/>
                <a:cs typeface="Trebuchet MS"/>
              </a:rPr>
              <a:t> </a:t>
            </a:r>
            <a:r>
              <a:rPr sz="650" spc="55" dirty="0">
                <a:latin typeface="Trebuchet MS"/>
                <a:cs typeface="Trebuchet MS"/>
              </a:rPr>
              <a:t>Group</a:t>
            </a:r>
            <a:r>
              <a:rPr sz="650" spc="75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Location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40" dirty="0">
                <a:latin typeface="Trebuchet MS"/>
                <a:cs typeface="Trebuchet MS"/>
              </a:rPr>
              <a:t>Make 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-10" dirty="0">
                <a:latin typeface="Trebuchet MS"/>
                <a:cs typeface="Trebuchet MS"/>
              </a:rPr>
              <a:t>ExperimentUID</a:t>
            </a: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Clr>
                <a:srgbClr val="B85223"/>
              </a:buClr>
              <a:buFont typeface="Courier New"/>
              <a:buChar char="o"/>
            </a:pPr>
            <a:endParaRPr sz="650">
              <a:latin typeface="Trebuchet MS"/>
              <a:cs typeface="Trebuchet MS"/>
            </a:endParaRPr>
          </a:p>
          <a:p>
            <a:pPr marL="83820">
              <a:lnSpc>
                <a:spcPts val="775"/>
              </a:lnSpc>
            </a:pPr>
            <a:r>
              <a:rPr sz="650" b="1" spc="-25" dirty="0">
                <a:latin typeface="Tahoma"/>
                <a:cs typeface="Tahoma"/>
              </a:rPr>
              <a:t>FK</a:t>
            </a:r>
            <a:endParaRPr sz="650">
              <a:latin typeface="Tahoma"/>
              <a:cs typeface="Tahoma"/>
            </a:endParaRPr>
          </a:p>
          <a:p>
            <a:pPr marL="253365" indent="-169545">
              <a:lnSpc>
                <a:spcPts val="775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40" dirty="0">
                <a:latin typeface="Trebuchet MS"/>
                <a:cs typeface="Trebuchet MS"/>
              </a:rPr>
              <a:t>Load</a:t>
            </a:r>
            <a:r>
              <a:rPr sz="650" spc="-100" dirty="0">
                <a:latin typeface="Trebuchet MS"/>
                <a:cs typeface="Trebuchet MS"/>
              </a:rPr>
              <a:t> </a:t>
            </a:r>
            <a:r>
              <a:rPr sz="650" spc="30" dirty="0">
                <a:latin typeface="Trebuchet MS"/>
                <a:cs typeface="Trebuchet MS"/>
              </a:rPr>
              <a:t>GUID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-10" dirty="0">
                <a:latin typeface="Trebuchet MS"/>
                <a:cs typeface="Trebuchet MS"/>
              </a:rPr>
              <a:t>AERunDateTime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50" dirty="0">
                <a:latin typeface="Trebuchet MS"/>
                <a:cs typeface="Trebuchet MS"/>
              </a:rPr>
              <a:t>Appro</a:t>
            </a:r>
            <a:r>
              <a:rPr sz="650" spc="-15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val</a:t>
            </a:r>
            <a:r>
              <a:rPr sz="650" spc="145" dirty="0">
                <a:latin typeface="Trebuchet MS"/>
                <a:cs typeface="Trebuchet MS"/>
              </a:rPr>
              <a:t> </a:t>
            </a:r>
            <a:r>
              <a:rPr sz="650" spc="-20" dirty="0">
                <a:latin typeface="Trebuchet MS"/>
                <a:cs typeface="Trebuchet MS"/>
              </a:rPr>
              <a:t>Date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-10" dirty="0">
                <a:latin typeface="Trebuchet MS"/>
                <a:cs typeface="Trebuchet MS"/>
              </a:rPr>
              <a:t>SubmittedDate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-10" dirty="0">
                <a:latin typeface="Trebuchet MS"/>
                <a:cs typeface="Trebuchet MS"/>
              </a:rPr>
              <a:t>DataStartDate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40" dirty="0">
                <a:latin typeface="Trebuchet MS"/>
                <a:cs typeface="Trebuchet MS"/>
              </a:rPr>
              <a:t>DataEnd</a:t>
            </a:r>
            <a:r>
              <a:rPr sz="650" spc="-110" dirty="0">
                <a:latin typeface="Trebuchet MS"/>
                <a:cs typeface="Trebuchet MS"/>
              </a:rPr>
              <a:t> </a:t>
            </a:r>
            <a:r>
              <a:rPr sz="650" spc="-20" dirty="0">
                <a:latin typeface="Trebuchet MS"/>
                <a:cs typeface="Trebuchet MS"/>
              </a:rPr>
              <a:t>Date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-10" dirty="0">
                <a:latin typeface="Trebuchet MS"/>
                <a:cs typeface="Trebuchet MS"/>
              </a:rPr>
              <a:t>ELRAveResult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-10" dirty="0">
                <a:latin typeface="Trebuchet MS"/>
                <a:cs typeface="Trebuchet MS"/>
              </a:rPr>
              <a:t>WeightedELRAveResult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30" dirty="0">
                <a:latin typeface="Trebuchet MS"/>
                <a:cs typeface="Trebuchet MS"/>
              </a:rPr>
              <a:t>Al</a:t>
            </a:r>
            <a:r>
              <a:rPr sz="650" spc="-100" dirty="0">
                <a:latin typeface="Trebuchet MS"/>
                <a:cs typeface="Trebuchet MS"/>
              </a:rPr>
              <a:t> </a:t>
            </a:r>
            <a:r>
              <a:rPr sz="650" spc="30" dirty="0">
                <a:latin typeface="Trebuchet MS"/>
                <a:cs typeface="Trebuchet MS"/>
              </a:rPr>
              <a:t>Num</a:t>
            </a:r>
            <a:r>
              <a:rPr sz="650" spc="-95" dirty="0">
                <a:latin typeface="Trebuchet MS"/>
                <a:cs typeface="Trebuchet MS"/>
              </a:rPr>
              <a:t> </a:t>
            </a:r>
            <a:r>
              <a:rPr sz="650" spc="-25" dirty="0">
                <a:latin typeface="Trebuchet MS"/>
                <a:cs typeface="Trebuchet MS"/>
              </a:rPr>
              <a:t>Gen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spcBef>
                <a:spcPts val="110"/>
              </a:spcBef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-10" dirty="0">
                <a:latin typeface="Trebuchet MS"/>
                <a:cs typeface="Trebuchet MS"/>
              </a:rPr>
              <a:t>AlPopSize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50" dirty="0">
                <a:latin typeface="Trebuchet MS"/>
                <a:cs typeface="Trebuchet MS"/>
              </a:rPr>
              <a:t>AIConvergence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dirty="0">
                <a:latin typeface="Trebuchet MS"/>
                <a:cs typeface="Trebuchet MS"/>
              </a:rPr>
              <a:t>Al</a:t>
            </a:r>
            <a:r>
              <a:rPr sz="650" spc="-90" dirty="0">
                <a:latin typeface="Trebuchet MS"/>
                <a:cs typeface="Trebuchet MS"/>
              </a:rPr>
              <a:t> </a:t>
            </a:r>
            <a:r>
              <a:rPr sz="650" spc="35" dirty="0">
                <a:latin typeface="Trebuchet MS"/>
                <a:cs typeface="Trebuchet MS"/>
              </a:rPr>
              <a:t>ConvergenceThold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dirty="0">
                <a:latin typeface="Trebuchet MS"/>
                <a:cs typeface="Trebuchet MS"/>
              </a:rPr>
              <a:t>Al</a:t>
            </a:r>
            <a:r>
              <a:rPr sz="650" spc="-100" dirty="0">
                <a:latin typeface="Trebuchet MS"/>
                <a:cs typeface="Trebuchet MS"/>
              </a:rPr>
              <a:t> </a:t>
            </a:r>
            <a:r>
              <a:rPr sz="650" spc="45" dirty="0">
                <a:latin typeface="Trebuchet MS"/>
                <a:cs typeface="Trebuchet MS"/>
              </a:rPr>
              <a:t>Converged</a:t>
            </a:r>
            <a:r>
              <a:rPr sz="650" spc="-100" dirty="0">
                <a:latin typeface="Trebuchet MS"/>
                <a:cs typeface="Trebuchet MS"/>
              </a:rPr>
              <a:t> </a:t>
            </a:r>
            <a:r>
              <a:rPr sz="650" spc="35" dirty="0">
                <a:latin typeface="Trebuchet MS"/>
                <a:cs typeface="Trebuchet MS"/>
              </a:rPr>
              <a:t>Generation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-10" dirty="0">
                <a:latin typeface="Trebuchet MS"/>
                <a:cs typeface="Trebuchet MS"/>
              </a:rPr>
              <a:t>AIRuntime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-10" dirty="0">
                <a:latin typeface="Trebuchet MS"/>
                <a:cs typeface="Trebuchet MS"/>
              </a:rPr>
              <a:t>ROsInDataSet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-10" dirty="0">
                <a:latin typeface="Trebuchet MS"/>
                <a:cs typeface="Trebuchet MS"/>
              </a:rPr>
              <a:t>ROSampleSize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spcBef>
                <a:spcPts val="110"/>
              </a:spcBef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35" dirty="0">
                <a:latin typeface="Trebuchet MS"/>
                <a:cs typeface="Trebuchet MS"/>
              </a:rPr>
              <a:t>ConfidenceLevel</a:t>
            </a:r>
            <a:endParaRPr sz="650">
              <a:latin typeface="Trebuchet MS"/>
              <a:cs typeface="Trebuchet MS"/>
            </a:endParaRPr>
          </a:p>
          <a:p>
            <a:pPr marL="25336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3365" algn="l"/>
              </a:tabLst>
            </a:pPr>
            <a:r>
              <a:rPr sz="650" spc="-10" dirty="0">
                <a:latin typeface="Trebuchet MS"/>
                <a:cs typeface="Trebuchet MS"/>
              </a:rPr>
              <a:t>InvalidRecords</a:t>
            </a:r>
            <a:endParaRPr sz="650">
              <a:latin typeface="Trebuchet MS"/>
              <a:cs typeface="Trebuchet M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03212" y="1232661"/>
            <a:ext cx="10753090" cy="4885055"/>
            <a:chOff x="303212" y="1232661"/>
            <a:chExt cx="10753090" cy="4885055"/>
          </a:xfrm>
        </p:grpSpPr>
        <p:sp>
          <p:nvSpPr>
            <p:cNvPr id="47" name="object 47"/>
            <p:cNvSpPr/>
            <p:nvPr/>
          </p:nvSpPr>
          <p:spPr>
            <a:xfrm>
              <a:off x="309562" y="4481512"/>
              <a:ext cx="1781175" cy="1400175"/>
            </a:xfrm>
            <a:custGeom>
              <a:avLst/>
              <a:gdLst/>
              <a:ahLst/>
              <a:cxnLst/>
              <a:rect l="l" t="t" r="r" b="b"/>
              <a:pathLst>
                <a:path w="1781175" h="1400175">
                  <a:moveTo>
                    <a:pt x="1781175" y="0"/>
                  </a:moveTo>
                  <a:lnTo>
                    <a:pt x="0" y="0"/>
                  </a:lnTo>
                  <a:lnTo>
                    <a:pt x="0" y="1400175"/>
                  </a:lnTo>
                  <a:lnTo>
                    <a:pt x="1781175" y="1400175"/>
                  </a:lnTo>
                  <a:lnTo>
                    <a:pt x="1781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09562" y="4481512"/>
              <a:ext cx="1781175" cy="1400175"/>
            </a:xfrm>
            <a:custGeom>
              <a:avLst/>
              <a:gdLst/>
              <a:ahLst/>
              <a:cxnLst/>
              <a:rect l="l" t="t" r="r" b="b"/>
              <a:pathLst>
                <a:path w="1781175" h="1400175">
                  <a:moveTo>
                    <a:pt x="0" y="1400175"/>
                  </a:moveTo>
                  <a:lnTo>
                    <a:pt x="1781175" y="1400175"/>
                  </a:lnTo>
                  <a:lnTo>
                    <a:pt x="1781175" y="0"/>
                  </a:lnTo>
                  <a:lnTo>
                    <a:pt x="0" y="0"/>
                  </a:lnTo>
                  <a:lnTo>
                    <a:pt x="0" y="1400175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084948" y="1232661"/>
              <a:ext cx="3971290" cy="1699895"/>
            </a:xfrm>
            <a:custGeom>
              <a:avLst/>
              <a:gdLst/>
              <a:ahLst/>
              <a:cxnLst/>
              <a:rect l="l" t="t" r="r" b="b"/>
              <a:pathLst>
                <a:path w="3971290" h="1699895">
                  <a:moveTo>
                    <a:pt x="3939031" y="0"/>
                  </a:moveTo>
                  <a:lnTo>
                    <a:pt x="1963166" y="0"/>
                  </a:lnTo>
                  <a:lnTo>
                    <a:pt x="1963166" y="842137"/>
                  </a:lnTo>
                  <a:lnTo>
                    <a:pt x="1962277" y="842137"/>
                  </a:lnTo>
                  <a:lnTo>
                    <a:pt x="1962277" y="1623695"/>
                  </a:lnTo>
                  <a:lnTo>
                    <a:pt x="1930527" y="1623695"/>
                  </a:lnTo>
                  <a:lnTo>
                    <a:pt x="1935987" y="1634743"/>
                  </a:lnTo>
                  <a:lnTo>
                    <a:pt x="12700" y="1634743"/>
                  </a:lnTo>
                  <a:lnTo>
                    <a:pt x="12700" y="1543430"/>
                  </a:lnTo>
                  <a:lnTo>
                    <a:pt x="0" y="1543430"/>
                  </a:lnTo>
                  <a:lnTo>
                    <a:pt x="0" y="1647443"/>
                  </a:lnTo>
                  <a:lnTo>
                    <a:pt x="1942337" y="1647443"/>
                  </a:lnTo>
                  <a:lnTo>
                    <a:pt x="1968627" y="1699895"/>
                  </a:lnTo>
                  <a:lnTo>
                    <a:pt x="2006727" y="1623695"/>
                  </a:lnTo>
                  <a:lnTo>
                    <a:pt x="1975866" y="1623695"/>
                  </a:lnTo>
                  <a:lnTo>
                    <a:pt x="1975866" y="854837"/>
                  </a:lnTo>
                  <a:lnTo>
                    <a:pt x="3085337" y="854837"/>
                  </a:lnTo>
                  <a:lnTo>
                    <a:pt x="3085337" y="842137"/>
                  </a:lnTo>
                  <a:lnTo>
                    <a:pt x="1975866" y="842137"/>
                  </a:lnTo>
                  <a:lnTo>
                    <a:pt x="1975866" y="12700"/>
                  </a:lnTo>
                  <a:lnTo>
                    <a:pt x="3926331" y="12700"/>
                  </a:lnTo>
                  <a:lnTo>
                    <a:pt x="3926331" y="67563"/>
                  </a:lnTo>
                  <a:lnTo>
                    <a:pt x="3894581" y="67563"/>
                  </a:lnTo>
                  <a:lnTo>
                    <a:pt x="3932681" y="143763"/>
                  </a:lnTo>
                  <a:lnTo>
                    <a:pt x="3970781" y="67563"/>
                  </a:lnTo>
                  <a:lnTo>
                    <a:pt x="3939031" y="67563"/>
                  </a:lnTo>
                  <a:lnTo>
                    <a:pt x="3939031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77498" y="2776473"/>
              <a:ext cx="76198" cy="15151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77498" y="4329048"/>
              <a:ext cx="76198" cy="151511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189037" y="3595750"/>
              <a:ext cx="8975725" cy="2522220"/>
            </a:xfrm>
            <a:custGeom>
              <a:avLst/>
              <a:gdLst/>
              <a:ahLst/>
              <a:cxnLst/>
              <a:rect l="l" t="t" r="r" b="b"/>
              <a:pathLst>
                <a:path w="8975725" h="2522220">
                  <a:moveTo>
                    <a:pt x="5931852" y="808609"/>
                  </a:moveTo>
                  <a:lnTo>
                    <a:pt x="5900102" y="808609"/>
                  </a:lnTo>
                  <a:lnTo>
                    <a:pt x="5900102" y="778383"/>
                  </a:lnTo>
                  <a:lnTo>
                    <a:pt x="3937063" y="778383"/>
                  </a:lnTo>
                  <a:lnTo>
                    <a:pt x="3937063" y="733298"/>
                  </a:lnTo>
                  <a:lnTo>
                    <a:pt x="3924363" y="733298"/>
                  </a:lnTo>
                  <a:lnTo>
                    <a:pt x="3924363" y="791083"/>
                  </a:lnTo>
                  <a:lnTo>
                    <a:pt x="5887402" y="791083"/>
                  </a:lnTo>
                  <a:lnTo>
                    <a:pt x="5887402" y="808609"/>
                  </a:lnTo>
                  <a:lnTo>
                    <a:pt x="5855652" y="808609"/>
                  </a:lnTo>
                  <a:lnTo>
                    <a:pt x="5893752" y="884809"/>
                  </a:lnTo>
                  <a:lnTo>
                    <a:pt x="5931852" y="808609"/>
                  </a:lnTo>
                  <a:close/>
                </a:path>
                <a:path w="8975725" h="2522220">
                  <a:moveTo>
                    <a:pt x="8975661" y="38100"/>
                  </a:moveTo>
                  <a:lnTo>
                    <a:pt x="8899461" y="0"/>
                  </a:lnTo>
                  <a:lnTo>
                    <a:pt x="8899461" y="31750"/>
                  </a:lnTo>
                  <a:lnTo>
                    <a:pt x="8796845" y="31750"/>
                  </a:lnTo>
                  <a:lnTo>
                    <a:pt x="8796845" y="2509164"/>
                  </a:lnTo>
                  <a:lnTo>
                    <a:pt x="12700" y="2509164"/>
                  </a:lnTo>
                  <a:lnTo>
                    <a:pt x="12700" y="2289187"/>
                  </a:lnTo>
                  <a:lnTo>
                    <a:pt x="0" y="2289187"/>
                  </a:lnTo>
                  <a:lnTo>
                    <a:pt x="0" y="2521864"/>
                  </a:lnTo>
                  <a:lnTo>
                    <a:pt x="8809545" y="2521864"/>
                  </a:lnTo>
                  <a:lnTo>
                    <a:pt x="8809545" y="44450"/>
                  </a:lnTo>
                  <a:lnTo>
                    <a:pt x="8899461" y="44450"/>
                  </a:lnTo>
                  <a:lnTo>
                    <a:pt x="8899461" y="76200"/>
                  </a:lnTo>
                  <a:lnTo>
                    <a:pt x="8975661" y="3810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305050" y="1371599"/>
              <a:ext cx="1695450" cy="200025"/>
            </a:xfrm>
            <a:custGeom>
              <a:avLst/>
              <a:gdLst/>
              <a:ahLst/>
              <a:cxnLst/>
              <a:rect l="l" t="t" r="r" b="b"/>
              <a:pathLst>
                <a:path w="1695450" h="200025">
                  <a:moveTo>
                    <a:pt x="1695450" y="0"/>
                  </a:moveTo>
                  <a:lnTo>
                    <a:pt x="0" y="0"/>
                  </a:lnTo>
                  <a:lnTo>
                    <a:pt x="0" y="200025"/>
                  </a:lnTo>
                  <a:lnTo>
                    <a:pt x="1695450" y="200025"/>
                  </a:lnTo>
                  <a:lnTo>
                    <a:pt x="1695450" y="0"/>
                  </a:lnTo>
                  <a:close/>
                </a:path>
              </a:pathLst>
            </a:custGeom>
            <a:solidFill>
              <a:srgbClr val="453A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2309876" y="1376425"/>
            <a:ext cx="1695450" cy="1227899"/>
          </a:xfrm>
          <a:prstGeom prst="rect">
            <a:avLst/>
          </a:prstGeom>
          <a:ln w="12700">
            <a:solidFill>
              <a:srgbClr val="D9D9D9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556260">
              <a:lnSpc>
                <a:spcPct val="100000"/>
              </a:lnSpc>
              <a:spcBef>
                <a:spcPts val="254"/>
              </a:spcBef>
            </a:pPr>
            <a:r>
              <a:rPr sz="1100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Audit</a:t>
            </a:r>
            <a:r>
              <a:rPr lang="en-US" sz="1100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Results</a:t>
            </a:r>
            <a:endParaRPr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800" dirty="0">
              <a:latin typeface="Tahoma"/>
              <a:cs typeface="Tahoma"/>
            </a:endParaRPr>
          </a:p>
          <a:p>
            <a:pPr marL="91440">
              <a:lnSpc>
                <a:spcPct val="100000"/>
              </a:lnSpc>
            </a:pPr>
            <a:r>
              <a:rPr sz="650" b="1" spc="-10" dirty="0">
                <a:latin typeface="Tahoma"/>
                <a:cs typeface="Tahoma"/>
              </a:rPr>
              <a:t>PK</a:t>
            </a:r>
            <a:r>
              <a:rPr sz="650" b="1" spc="-45" dirty="0">
                <a:latin typeface="Tahoma"/>
                <a:cs typeface="Tahoma"/>
              </a:rPr>
              <a:t> </a:t>
            </a:r>
            <a:r>
              <a:rPr sz="650" b="1" spc="-10" dirty="0">
                <a:latin typeface="Tahoma"/>
                <a:cs typeface="Tahoma"/>
              </a:rPr>
              <a:t>Resultld</a:t>
            </a:r>
            <a:endParaRPr sz="650" dirty="0">
              <a:latin typeface="Tahoma"/>
              <a:cs typeface="Tahoma"/>
            </a:endParaRPr>
          </a:p>
          <a:p>
            <a:pPr marL="260985" indent="-169545">
              <a:lnSpc>
                <a:spcPct val="100000"/>
              </a:lnSpc>
              <a:spcBef>
                <a:spcPts val="85"/>
              </a:spcBef>
              <a:buClr>
                <a:srgbClr val="B85223"/>
              </a:buClr>
              <a:buFont typeface="Courier New"/>
              <a:buChar char="o"/>
              <a:tabLst>
                <a:tab pos="260985" algn="l"/>
              </a:tabLst>
            </a:pPr>
            <a:r>
              <a:rPr sz="650" spc="-10" dirty="0">
                <a:latin typeface="Trebuchet MS"/>
                <a:cs typeface="Trebuchet MS"/>
              </a:rPr>
              <a:t>AuditUID</a:t>
            </a:r>
            <a:endParaRPr sz="650" dirty="0">
              <a:latin typeface="Trebuchet MS"/>
              <a:cs typeface="Trebuchet MS"/>
            </a:endParaRPr>
          </a:p>
          <a:p>
            <a:pPr marL="260985" indent="-169545">
              <a:lnSpc>
                <a:spcPct val="100000"/>
              </a:lnSpc>
              <a:spcBef>
                <a:spcPts val="105"/>
              </a:spcBef>
              <a:buClr>
                <a:srgbClr val="B85223"/>
              </a:buClr>
              <a:buFont typeface="Courier New"/>
              <a:buChar char="o"/>
              <a:tabLst>
                <a:tab pos="260985" algn="l"/>
              </a:tabLst>
            </a:pPr>
            <a:r>
              <a:rPr sz="650" spc="-10" dirty="0">
                <a:latin typeface="Trebuchet MS"/>
                <a:cs typeface="Trebuchet MS"/>
              </a:rPr>
              <a:t>AnalysisID</a:t>
            </a:r>
            <a:endParaRPr sz="650" dirty="0">
              <a:latin typeface="Trebuchet MS"/>
              <a:cs typeface="Trebuchet MS"/>
            </a:endParaRPr>
          </a:p>
          <a:p>
            <a:pPr marL="260985" indent="-169545">
              <a:lnSpc>
                <a:spcPct val="100000"/>
              </a:lnSpc>
              <a:spcBef>
                <a:spcPts val="5"/>
              </a:spcBef>
              <a:buClr>
                <a:srgbClr val="B85223"/>
              </a:buClr>
              <a:buFont typeface="Courier New"/>
              <a:buChar char="o"/>
              <a:tabLst>
                <a:tab pos="260985" algn="l"/>
              </a:tabLst>
            </a:pPr>
            <a:r>
              <a:rPr sz="650" dirty="0">
                <a:latin typeface="Trebuchet MS"/>
                <a:cs typeface="Trebuchet MS"/>
              </a:rPr>
              <a:t>Ro</a:t>
            </a:r>
            <a:r>
              <a:rPr sz="650" spc="-65" dirty="0">
                <a:latin typeface="Trebuchet MS"/>
                <a:cs typeface="Trebuchet MS"/>
              </a:rPr>
              <a:t> </a:t>
            </a:r>
            <a:r>
              <a:rPr sz="650" spc="45" dirty="0">
                <a:latin typeface="Trebuchet MS"/>
                <a:cs typeface="Trebuchet MS"/>
              </a:rPr>
              <a:t>Number</a:t>
            </a:r>
            <a:endParaRPr sz="650" dirty="0">
              <a:latin typeface="Trebuchet MS"/>
              <a:cs typeface="Trebuchet MS"/>
            </a:endParaRPr>
          </a:p>
          <a:p>
            <a:pPr marL="26098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60985" algn="l"/>
              </a:tabLst>
            </a:pPr>
            <a:r>
              <a:rPr sz="650" spc="-10" dirty="0">
                <a:latin typeface="Trebuchet MS"/>
                <a:cs typeface="Trebuchet MS"/>
              </a:rPr>
              <a:t>ResultType</a:t>
            </a:r>
            <a:endParaRPr sz="650" dirty="0">
              <a:latin typeface="Trebuchet MS"/>
              <a:cs typeface="Trebuchet MS"/>
            </a:endParaRPr>
          </a:p>
          <a:p>
            <a:pPr marL="26098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60985" algn="l"/>
              </a:tabLst>
            </a:pPr>
            <a:r>
              <a:rPr sz="650" spc="-10" dirty="0">
                <a:latin typeface="Trebuchet MS"/>
                <a:cs typeface="Trebuchet MS"/>
              </a:rPr>
              <a:t>Timestamp</a:t>
            </a:r>
            <a:endParaRPr sz="650" dirty="0">
              <a:latin typeface="Trebuchet MS"/>
              <a:cs typeface="Trebuchet MS"/>
            </a:endParaRPr>
          </a:p>
          <a:p>
            <a:pPr marL="26098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260985" algn="l"/>
              </a:tabLst>
            </a:pPr>
            <a:r>
              <a:rPr sz="650" dirty="0">
                <a:latin typeface="Trebuchet MS"/>
                <a:cs typeface="Trebuchet MS"/>
              </a:rPr>
              <a:t>Op</a:t>
            </a:r>
            <a:r>
              <a:rPr sz="650" spc="-70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en</a:t>
            </a:r>
            <a:r>
              <a:rPr sz="650" spc="-55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D</a:t>
            </a:r>
            <a:r>
              <a:rPr sz="650" spc="-65" dirty="0">
                <a:latin typeface="Trebuchet MS"/>
                <a:cs typeface="Trebuchet MS"/>
              </a:rPr>
              <a:t> </a:t>
            </a:r>
            <a:r>
              <a:rPr sz="650" spc="-25" dirty="0">
                <a:latin typeface="Trebuchet MS"/>
                <a:cs typeface="Trebuchet MS"/>
              </a:rPr>
              <a:t>ate</a:t>
            </a:r>
            <a:endParaRPr sz="650" dirty="0">
              <a:latin typeface="Trebuchet MS"/>
              <a:cs typeface="Trebuchet MS"/>
            </a:endParaRPr>
          </a:p>
          <a:p>
            <a:pPr marL="26098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260985" algn="l"/>
              </a:tabLst>
            </a:pPr>
            <a:r>
              <a:rPr sz="650" spc="35" dirty="0">
                <a:latin typeface="Trebuchet MS"/>
                <a:cs typeface="Trebuchet MS"/>
              </a:rPr>
              <a:t>CloseDate</a:t>
            </a:r>
            <a:endParaRPr sz="650" dirty="0">
              <a:latin typeface="Trebuchet MS"/>
              <a:cs typeface="Trebuchet MS"/>
            </a:endParaRPr>
          </a:p>
        </p:txBody>
      </p:sp>
      <p:pic>
        <p:nvPicPr>
          <p:cNvPr id="55" name="object 5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276725" y="1371600"/>
            <a:ext cx="1685925" cy="200025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4281551" y="1376425"/>
            <a:ext cx="1685925" cy="1227899"/>
          </a:xfrm>
          <a:prstGeom prst="rect">
            <a:avLst/>
          </a:prstGeom>
          <a:ln w="12700">
            <a:solidFill>
              <a:srgbClr val="D9D9D9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254"/>
              </a:spcBef>
            </a:pPr>
            <a:r>
              <a:rPr sz="1100" b="1" spc="-1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Stages</a:t>
            </a:r>
            <a:endParaRPr sz="11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800" dirty="0">
              <a:latin typeface="Tahoma"/>
              <a:cs typeface="Tahoma"/>
            </a:endParaRPr>
          </a:p>
          <a:p>
            <a:pPr marL="85725">
              <a:lnSpc>
                <a:spcPct val="100000"/>
              </a:lnSpc>
            </a:pPr>
            <a:r>
              <a:rPr sz="650" b="1" dirty="0">
                <a:latin typeface="Tahoma"/>
                <a:cs typeface="Tahoma"/>
              </a:rPr>
              <a:t>PK</a:t>
            </a:r>
            <a:r>
              <a:rPr sz="650" b="1" spc="-40" dirty="0">
                <a:latin typeface="Tahoma"/>
                <a:cs typeface="Tahoma"/>
              </a:rPr>
              <a:t> </a:t>
            </a:r>
            <a:r>
              <a:rPr sz="650" b="1" spc="-35" dirty="0">
                <a:latin typeface="Tahoma"/>
                <a:cs typeface="Tahoma"/>
              </a:rPr>
              <a:t>ID</a:t>
            </a:r>
            <a:endParaRPr sz="650" dirty="0">
              <a:latin typeface="Tahoma"/>
              <a:cs typeface="Tahoma"/>
            </a:endParaRPr>
          </a:p>
          <a:p>
            <a:pPr marL="255270" indent="-169545">
              <a:lnSpc>
                <a:spcPct val="100000"/>
              </a:lnSpc>
              <a:spcBef>
                <a:spcPts val="85"/>
              </a:spcBef>
              <a:buClr>
                <a:srgbClr val="B85223"/>
              </a:buClr>
              <a:buFont typeface="Courier New"/>
              <a:buChar char="o"/>
              <a:tabLst>
                <a:tab pos="255270" algn="l"/>
              </a:tabLst>
            </a:pPr>
            <a:r>
              <a:rPr sz="650" spc="30" dirty="0">
                <a:latin typeface="Trebuchet MS"/>
                <a:cs typeface="Trebuchet MS"/>
              </a:rPr>
              <a:t>FK</a:t>
            </a:r>
            <a:r>
              <a:rPr sz="650" spc="-5" dirty="0">
                <a:latin typeface="Trebuchet MS"/>
                <a:cs typeface="Trebuchet MS"/>
              </a:rPr>
              <a:t> </a:t>
            </a:r>
            <a:r>
              <a:rPr sz="650" spc="40" dirty="0">
                <a:latin typeface="Trebuchet MS"/>
                <a:cs typeface="Trebuchet MS"/>
              </a:rPr>
              <a:t>Dealer</a:t>
            </a:r>
            <a:r>
              <a:rPr sz="650" spc="-14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Group</a:t>
            </a:r>
            <a:endParaRPr sz="650" dirty="0">
              <a:latin typeface="Trebuchet MS"/>
              <a:cs typeface="Trebuchet MS"/>
            </a:endParaRPr>
          </a:p>
          <a:p>
            <a:pPr marL="255270" indent="-169545">
              <a:lnSpc>
                <a:spcPct val="100000"/>
              </a:lnSpc>
              <a:spcBef>
                <a:spcPts val="105"/>
              </a:spcBef>
              <a:buClr>
                <a:srgbClr val="B85223"/>
              </a:buClr>
              <a:buFont typeface="Courier New"/>
              <a:buChar char="o"/>
              <a:tabLst>
                <a:tab pos="255270" algn="l"/>
              </a:tabLst>
            </a:pPr>
            <a:r>
              <a:rPr sz="650" spc="-10" dirty="0">
                <a:latin typeface="Trebuchet MS"/>
                <a:cs typeface="Trebuchet MS"/>
              </a:rPr>
              <a:t>Location</a:t>
            </a:r>
            <a:endParaRPr sz="650" dirty="0">
              <a:latin typeface="Trebuchet MS"/>
              <a:cs typeface="Trebuchet MS"/>
            </a:endParaRPr>
          </a:p>
          <a:p>
            <a:pPr marL="255270" indent="-169545">
              <a:lnSpc>
                <a:spcPct val="100000"/>
              </a:lnSpc>
              <a:spcBef>
                <a:spcPts val="5"/>
              </a:spcBef>
              <a:buClr>
                <a:srgbClr val="B85223"/>
              </a:buClr>
              <a:buFont typeface="Courier New"/>
              <a:buChar char="o"/>
              <a:tabLst>
                <a:tab pos="255270" algn="l"/>
              </a:tabLst>
            </a:pPr>
            <a:r>
              <a:rPr sz="650" spc="-10" dirty="0">
                <a:latin typeface="Trebuchet MS"/>
                <a:cs typeface="Trebuchet MS"/>
              </a:rPr>
              <a:t>DisallowedLaborType</a:t>
            </a:r>
            <a:endParaRPr sz="650" dirty="0">
              <a:latin typeface="Trebuchet MS"/>
              <a:cs typeface="Trebuchet MS"/>
            </a:endParaRPr>
          </a:p>
          <a:p>
            <a:pPr marL="255270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5270" algn="l"/>
              </a:tabLst>
            </a:pPr>
            <a:r>
              <a:rPr sz="650" spc="50" dirty="0">
                <a:latin typeface="Trebuchet MS"/>
                <a:cs typeface="Trebuchet MS"/>
              </a:rPr>
              <a:t>Created</a:t>
            </a:r>
            <a:r>
              <a:rPr sz="650" spc="-100" dirty="0">
                <a:latin typeface="Trebuchet MS"/>
                <a:cs typeface="Trebuchet MS"/>
              </a:rPr>
              <a:t> </a:t>
            </a:r>
            <a:r>
              <a:rPr sz="650" spc="-20" dirty="0">
                <a:latin typeface="Trebuchet MS"/>
                <a:cs typeface="Trebuchet MS"/>
              </a:rPr>
              <a:t>Date</a:t>
            </a:r>
            <a:endParaRPr sz="650" dirty="0">
              <a:latin typeface="Trebuchet MS"/>
              <a:cs typeface="Trebuchet MS"/>
            </a:endParaRPr>
          </a:p>
          <a:p>
            <a:pPr marL="255270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55270" algn="l"/>
              </a:tabLst>
            </a:pPr>
            <a:r>
              <a:rPr sz="650" spc="-10" dirty="0">
                <a:latin typeface="Trebuchet MS"/>
                <a:cs typeface="Trebuchet MS"/>
              </a:rPr>
              <a:t>Active</a:t>
            </a:r>
            <a:endParaRPr sz="650" dirty="0">
              <a:latin typeface="Trebuchet MS"/>
              <a:cs typeface="Trebuchet MS"/>
            </a:endParaRPr>
          </a:p>
          <a:p>
            <a:pPr marL="255270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255270" algn="l"/>
              </a:tabLst>
            </a:pPr>
            <a:r>
              <a:rPr sz="650" spc="-10" dirty="0">
                <a:latin typeface="Trebuchet MS"/>
                <a:cs typeface="Trebuchet MS"/>
              </a:rPr>
              <a:t>Description</a:t>
            </a:r>
            <a:endParaRPr sz="650" dirty="0">
              <a:latin typeface="Trebuchet MS"/>
              <a:cs typeface="Trebuchet MS"/>
            </a:endParaRPr>
          </a:p>
          <a:p>
            <a:pPr marL="255270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255270" algn="l"/>
              </a:tabLst>
            </a:pPr>
            <a:r>
              <a:rPr sz="650" spc="-10" dirty="0">
                <a:latin typeface="Trebuchet MS"/>
                <a:cs typeface="Trebuchet MS"/>
              </a:rPr>
              <a:t>Reason</a:t>
            </a:r>
            <a:endParaRPr sz="650" dirty="0">
              <a:latin typeface="Trebuchet MS"/>
              <a:cs typeface="Trebuchet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276725" y="2924175"/>
            <a:ext cx="1685925" cy="200025"/>
          </a:xfrm>
          <a:custGeom>
            <a:avLst/>
            <a:gdLst/>
            <a:ahLst/>
            <a:cxnLst/>
            <a:rect l="l" t="t" r="r" b="b"/>
            <a:pathLst>
              <a:path w="1685925" h="200025">
                <a:moveTo>
                  <a:pt x="1685925" y="0"/>
                </a:moveTo>
                <a:lnTo>
                  <a:pt x="0" y="0"/>
                </a:lnTo>
                <a:lnTo>
                  <a:pt x="0" y="200025"/>
                </a:lnTo>
                <a:lnTo>
                  <a:pt x="1685925" y="200025"/>
                </a:lnTo>
                <a:lnTo>
                  <a:pt x="1685925" y="0"/>
                </a:lnTo>
                <a:close/>
              </a:path>
            </a:pathLst>
          </a:custGeom>
          <a:solidFill>
            <a:srgbClr val="453A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4812284" y="2949320"/>
            <a:ext cx="1068706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Load</a:t>
            </a:r>
            <a:r>
              <a:rPr sz="1100" b="1" spc="-1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History</a:t>
            </a:r>
            <a:endParaRPr sz="1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pic>
        <p:nvPicPr>
          <p:cNvPr id="59" name="object 5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276725" y="4476750"/>
            <a:ext cx="1685925" cy="200025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4350004" y="4502607"/>
            <a:ext cx="1933702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3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DisallowedLaborTypes</a:t>
            </a:r>
            <a:endParaRPr sz="1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6238875" y="1371600"/>
            <a:ext cx="1685925" cy="200025"/>
          </a:xfrm>
          <a:custGeom>
            <a:avLst/>
            <a:gdLst/>
            <a:ahLst/>
            <a:cxnLst/>
            <a:rect l="l" t="t" r="r" b="b"/>
            <a:pathLst>
              <a:path w="1685925" h="200025">
                <a:moveTo>
                  <a:pt x="1685925" y="0"/>
                </a:moveTo>
                <a:lnTo>
                  <a:pt x="0" y="0"/>
                </a:lnTo>
                <a:lnTo>
                  <a:pt x="0" y="200025"/>
                </a:lnTo>
                <a:lnTo>
                  <a:pt x="1685925" y="200025"/>
                </a:lnTo>
                <a:lnTo>
                  <a:pt x="1685925" y="0"/>
                </a:lnTo>
                <a:close/>
              </a:path>
            </a:pathLst>
          </a:custGeom>
          <a:solidFill>
            <a:srgbClr val="453A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6647814" y="1395221"/>
            <a:ext cx="1353057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LRIncreaseHistory</a:t>
            </a:r>
            <a:endParaRPr sz="1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pic>
        <p:nvPicPr>
          <p:cNvPr id="63" name="object 6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238875" y="2924175"/>
            <a:ext cx="1685925" cy="200025"/>
          </a:xfrm>
          <a:prstGeom prst="rect">
            <a:avLst/>
          </a:prstGeom>
        </p:spPr>
      </p:pic>
      <p:sp>
        <p:nvSpPr>
          <p:cNvPr id="64" name="object 64"/>
          <p:cNvSpPr txBox="1"/>
          <p:nvPr/>
        </p:nvSpPr>
        <p:spPr>
          <a:xfrm>
            <a:off x="6283706" y="2918274"/>
            <a:ext cx="186372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3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Disallowed</a:t>
            </a:r>
            <a:r>
              <a:rPr sz="1100" b="1" spc="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LaborTypes</a:t>
            </a:r>
            <a:endParaRPr sz="1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6238875" y="4476750"/>
            <a:ext cx="1685925" cy="200025"/>
          </a:xfrm>
          <a:custGeom>
            <a:avLst/>
            <a:gdLst/>
            <a:ahLst/>
            <a:cxnLst/>
            <a:rect l="l" t="t" r="r" b="b"/>
            <a:pathLst>
              <a:path w="1685925" h="200025">
                <a:moveTo>
                  <a:pt x="1685925" y="0"/>
                </a:moveTo>
                <a:lnTo>
                  <a:pt x="0" y="0"/>
                </a:lnTo>
                <a:lnTo>
                  <a:pt x="0" y="200025"/>
                </a:lnTo>
                <a:lnTo>
                  <a:pt x="1685925" y="200025"/>
                </a:lnTo>
                <a:lnTo>
                  <a:pt x="1685925" y="0"/>
                </a:lnTo>
                <a:close/>
              </a:path>
            </a:pathLst>
          </a:custGeom>
          <a:solidFill>
            <a:srgbClr val="453A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6723126" y="4502607"/>
            <a:ext cx="104559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4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WarrantyRates</a:t>
            </a:r>
            <a:endParaRPr sz="1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8201025" y="2924175"/>
            <a:ext cx="1685925" cy="200025"/>
          </a:xfrm>
          <a:custGeom>
            <a:avLst/>
            <a:gdLst/>
            <a:ahLst/>
            <a:cxnLst/>
            <a:rect l="l" t="t" r="r" b="b"/>
            <a:pathLst>
              <a:path w="1685925" h="200025">
                <a:moveTo>
                  <a:pt x="1685925" y="0"/>
                </a:moveTo>
                <a:lnTo>
                  <a:pt x="0" y="0"/>
                </a:lnTo>
                <a:lnTo>
                  <a:pt x="0" y="200025"/>
                </a:lnTo>
                <a:lnTo>
                  <a:pt x="1685925" y="200025"/>
                </a:lnTo>
                <a:lnTo>
                  <a:pt x="1685925" y="0"/>
                </a:lnTo>
                <a:close/>
              </a:path>
            </a:pathLst>
          </a:custGeom>
          <a:solidFill>
            <a:srgbClr val="453A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8924925" y="2949320"/>
            <a:ext cx="50292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25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OEM</a:t>
            </a:r>
            <a:endParaRPr sz="1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10163175" y="1371600"/>
            <a:ext cx="1695450" cy="200025"/>
          </a:xfrm>
          <a:custGeom>
            <a:avLst/>
            <a:gdLst/>
            <a:ahLst/>
            <a:cxnLst/>
            <a:rect l="l" t="t" r="r" b="b"/>
            <a:pathLst>
              <a:path w="1695450" h="200025">
                <a:moveTo>
                  <a:pt x="1695450" y="0"/>
                </a:moveTo>
                <a:lnTo>
                  <a:pt x="0" y="0"/>
                </a:lnTo>
                <a:lnTo>
                  <a:pt x="0" y="200025"/>
                </a:lnTo>
                <a:lnTo>
                  <a:pt x="1695450" y="200025"/>
                </a:lnTo>
                <a:lnTo>
                  <a:pt x="1695450" y="0"/>
                </a:lnTo>
                <a:close/>
              </a:path>
            </a:pathLst>
          </a:custGeom>
          <a:solidFill>
            <a:srgbClr val="453A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10163175" y="1395221"/>
            <a:ext cx="169418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 spc="-2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Make</a:t>
            </a:r>
            <a:endParaRPr sz="1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0161651" y="2922651"/>
            <a:ext cx="1708150" cy="1412875"/>
            <a:chOff x="10161651" y="2922651"/>
            <a:chExt cx="1708150" cy="1412875"/>
          </a:xfrm>
        </p:grpSpPr>
        <p:pic>
          <p:nvPicPr>
            <p:cNvPr id="72" name="object 7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163175" y="2924175"/>
              <a:ext cx="1695450" cy="200025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0168001" y="2929001"/>
              <a:ext cx="1695450" cy="1400175"/>
            </a:xfrm>
            <a:custGeom>
              <a:avLst/>
              <a:gdLst/>
              <a:ahLst/>
              <a:cxnLst/>
              <a:rect l="l" t="t" r="r" b="b"/>
              <a:pathLst>
                <a:path w="1695450" h="1400175">
                  <a:moveTo>
                    <a:pt x="0" y="1400175"/>
                  </a:moveTo>
                  <a:lnTo>
                    <a:pt x="1695450" y="1400175"/>
                  </a:lnTo>
                  <a:lnTo>
                    <a:pt x="1695450" y="0"/>
                  </a:lnTo>
                  <a:lnTo>
                    <a:pt x="0" y="0"/>
                  </a:lnTo>
                  <a:lnTo>
                    <a:pt x="0" y="1400175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10333481" y="2949067"/>
            <a:ext cx="1110107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Warranty</a:t>
            </a:r>
            <a:r>
              <a:rPr lang="en-US" sz="1100" b="1" spc="-1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Hours</a:t>
            </a:r>
            <a:endParaRPr sz="1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249661" y="3197479"/>
            <a:ext cx="743585" cy="855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40" dirty="0">
                <a:latin typeface="Trebuchet MS"/>
                <a:cs typeface="Trebuchet MS"/>
              </a:rPr>
              <a:t>Dealer</a:t>
            </a:r>
            <a:r>
              <a:rPr sz="650" spc="-12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Group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Location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dirty="0">
                <a:latin typeface="Trebuchet MS"/>
                <a:cs typeface="Trebuchet MS"/>
              </a:rPr>
              <a:t>FK</a:t>
            </a:r>
            <a:r>
              <a:rPr sz="650" spc="50" dirty="0">
                <a:latin typeface="Trebuchet MS"/>
                <a:cs typeface="Trebuchet MS"/>
              </a:rPr>
              <a:t> </a:t>
            </a:r>
            <a:r>
              <a:rPr sz="650" spc="25" dirty="0">
                <a:latin typeface="Trebuchet MS"/>
                <a:cs typeface="Trebuchet MS"/>
              </a:rPr>
              <a:t>Make 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30" dirty="0">
                <a:latin typeface="Trebuchet MS"/>
                <a:cs typeface="Trebuchet MS"/>
              </a:rPr>
              <a:t>FK</a:t>
            </a:r>
            <a:r>
              <a:rPr sz="650" spc="5" dirty="0">
                <a:latin typeface="Trebuchet MS"/>
                <a:cs typeface="Trebuchet MS"/>
              </a:rPr>
              <a:t> </a:t>
            </a:r>
            <a:r>
              <a:rPr sz="650" spc="40" dirty="0">
                <a:latin typeface="Trebuchet MS"/>
                <a:cs typeface="Trebuchet MS"/>
              </a:rPr>
              <a:t>Load</a:t>
            </a:r>
            <a:r>
              <a:rPr sz="650" spc="-130" dirty="0">
                <a:latin typeface="Trebuchet MS"/>
                <a:cs typeface="Trebuchet MS"/>
              </a:rPr>
              <a:t> </a:t>
            </a:r>
            <a:r>
              <a:rPr sz="650" spc="30" dirty="0">
                <a:latin typeface="Trebuchet MS"/>
                <a:cs typeface="Trebuchet MS"/>
              </a:rPr>
              <a:t>GUID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1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dirty="0">
                <a:latin typeface="Trebuchet MS"/>
                <a:cs typeface="Trebuchet MS"/>
              </a:rPr>
              <a:t>Op</a:t>
            </a:r>
            <a:r>
              <a:rPr sz="650" spc="-70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en</a:t>
            </a:r>
            <a:r>
              <a:rPr sz="650" spc="-55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D</a:t>
            </a:r>
            <a:r>
              <a:rPr sz="650" spc="-65" dirty="0">
                <a:latin typeface="Trebuchet MS"/>
                <a:cs typeface="Trebuchet MS"/>
              </a:rPr>
              <a:t> </a:t>
            </a:r>
            <a:r>
              <a:rPr sz="650" spc="-25" dirty="0">
                <a:latin typeface="Trebuchet MS"/>
                <a:cs typeface="Trebuchet MS"/>
              </a:rPr>
              <a:t>ate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35" dirty="0">
                <a:latin typeface="Trebuchet MS"/>
                <a:cs typeface="Trebuchet MS"/>
              </a:rPr>
              <a:t>CloseDate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TotaWpSoldHrs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40" dirty="0">
                <a:latin typeface="Trebuchet MS"/>
                <a:cs typeface="Trebuchet MS"/>
              </a:rPr>
              <a:t>Record</a:t>
            </a:r>
            <a:r>
              <a:rPr sz="650" spc="-125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Count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0163175" y="4476750"/>
            <a:ext cx="1695450" cy="200025"/>
          </a:xfrm>
          <a:custGeom>
            <a:avLst/>
            <a:gdLst/>
            <a:ahLst/>
            <a:cxnLst/>
            <a:rect l="l" t="t" r="r" b="b"/>
            <a:pathLst>
              <a:path w="1695450" h="200025">
                <a:moveTo>
                  <a:pt x="1695450" y="0"/>
                </a:moveTo>
                <a:lnTo>
                  <a:pt x="0" y="0"/>
                </a:lnTo>
                <a:lnTo>
                  <a:pt x="0" y="200025"/>
                </a:lnTo>
                <a:lnTo>
                  <a:pt x="1695450" y="200025"/>
                </a:lnTo>
                <a:lnTo>
                  <a:pt x="1695450" y="0"/>
                </a:lnTo>
                <a:close/>
              </a:path>
            </a:pathLst>
          </a:custGeom>
          <a:solidFill>
            <a:srgbClr val="453A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10247756" y="4502607"/>
            <a:ext cx="1629919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b="1" spc="-5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LRIncreaseHistoryMDDetails</a:t>
            </a:r>
            <a:endParaRPr sz="9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314325" y="4476750"/>
            <a:ext cx="1762125" cy="200025"/>
          </a:xfrm>
          <a:custGeom>
            <a:avLst/>
            <a:gdLst/>
            <a:ahLst/>
            <a:cxnLst/>
            <a:rect l="l" t="t" r="r" b="b"/>
            <a:pathLst>
              <a:path w="1762125" h="200025">
                <a:moveTo>
                  <a:pt x="1762125" y="0"/>
                </a:moveTo>
                <a:lnTo>
                  <a:pt x="0" y="0"/>
                </a:lnTo>
                <a:lnTo>
                  <a:pt x="0" y="200025"/>
                </a:lnTo>
                <a:lnTo>
                  <a:pt x="1762125" y="200025"/>
                </a:lnTo>
                <a:lnTo>
                  <a:pt x="1762125" y="0"/>
                </a:lnTo>
                <a:close/>
              </a:path>
            </a:pathLst>
          </a:custGeom>
          <a:solidFill>
            <a:srgbClr val="453A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512320" y="4502607"/>
            <a:ext cx="970964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3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GA_Results</a:t>
            </a:r>
            <a:endParaRPr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pic>
        <p:nvPicPr>
          <p:cNvPr id="80" name="object 8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309876" y="2929001"/>
            <a:ext cx="1695450" cy="200025"/>
          </a:xfrm>
          <a:prstGeom prst="rect">
            <a:avLst/>
          </a:prstGeom>
        </p:spPr>
      </p:pic>
      <p:sp>
        <p:nvSpPr>
          <p:cNvPr id="81" name="object 81"/>
          <p:cNvSpPr txBox="1"/>
          <p:nvPr/>
        </p:nvSpPr>
        <p:spPr>
          <a:xfrm>
            <a:off x="2309876" y="2928969"/>
            <a:ext cx="1695450" cy="201295"/>
          </a:xfrm>
          <a:prstGeom prst="rect">
            <a:avLst/>
          </a:prstGeom>
          <a:ln w="12700">
            <a:solidFill>
              <a:srgbClr val="D9D9D9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240"/>
              </a:spcBef>
            </a:pPr>
            <a:r>
              <a:rPr sz="1100" b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Order</a:t>
            </a:r>
            <a:r>
              <a:rPr lang="en-US" sz="1100" b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UI</a:t>
            </a:r>
            <a:endParaRPr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pic>
        <p:nvPicPr>
          <p:cNvPr id="82" name="object 8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47662" y="1376425"/>
            <a:ext cx="1695450" cy="200025"/>
          </a:xfrm>
          <a:prstGeom prst="rect">
            <a:avLst/>
          </a:prstGeom>
        </p:spPr>
      </p:pic>
      <p:sp>
        <p:nvSpPr>
          <p:cNvPr id="83" name="object 83"/>
          <p:cNvSpPr txBox="1"/>
          <p:nvPr/>
        </p:nvSpPr>
        <p:spPr>
          <a:xfrm>
            <a:off x="347662" y="1376299"/>
            <a:ext cx="1695450" cy="200660"/>
          </a:xfrm>
          <a:prstGeom prst="rect">
            <a:avLst/>
          </a:prstGeom>
          <a:ln w="12700">
            <a:solidFill>
              <a:srgbClr val="D9D9D9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454025">
              <a:lnSpc>
                <a:spcPct val="100000"/>
              </a:lnSpc>
              <a:spcBef>
                <a:spcPts val="235"/>
              </a:spcBef>
            </a:pPr>
            <a:r>
              <a:rPr sz="1100" b="1" spc="-10" dirty="0">
                <a:solidFill>
                  <a:srgbClr val="FFFFFF"/>
                </a:solidFill>
                <a:latin typeface="Tahoma"/>
                <a:cs typeface="Tahoma"/>
              </a:rPr>
              <a:t>Completed</a:t>
            </a:r>
            <a:r>
              <a:rPr lang="en-US" sz="11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Tahoma"/>
                <a:cs typeface="Tahoma"/>
              </a:rPr>
              <a:t>Runs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43306" y="4943982"/>
            <a:ext cx="850900" cy="654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700"/>
              </a:lnSpc>
              <a:spcBef>
                <a:spcPts val="100"/>
              </a:spcBef>
            </a:pPr>
            <a:r>
              <a:rPr sz="900" baseline="9259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900" spc="240" baseline="9259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900" baseline="9259" dirty="0">
                <a:latin typeface="Trebuchet MS"/>
                <a:cs typeface="Trebuchet MS"/>
              </a:rPr>
              <a:t>DealerGroup</a:t>
            </a:r>
            <a:r>
              <a:rPr sz="900" spc="262" baseline="9259" dirty="0">
                <a:latin typeface="Trebuchet MS"/>
                <a:cs typeface="Trebuchet MS"/>
              </a:rPr>
              <a:t> </a:t>
            </a:r>
            <a:r>
              <a:rPr sz="600" spc="-5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endParaRPr sz="600">
              <a:latin typeface="Courier New"/>
              <a:cs typeface="Courier New"/>
            </a:endParaRPr>
          </a:p>
          <a:p>
            <a:pPr marL="50800">
              <a:lnSpc>
                <a:spcPts val="695"/>
              </a:lnSpc>
              <a:tabLst>
                <a:tab pos="741045" algn="l"/>
              </a:tabLst>
            </a:pPr>
            <a:r>
              <a:rPr sz="60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00" spc="12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00" spc="-10" dirty="0">
                <a:latin typeface="Trebuchet MS"/>
                <a:cs typeface="Trebuchet MS"/>
              </a:rPr>
              <a:t>Location</a:t>
            </a:r>
            <a:r>
              <a:rPr sz="600" dirty="0">
                <a:latin typeface="Trebuchet MS"/>
                <a:cs typeface="Trebuchet MS"/>
              </a:rPr>
              <a:t>	</a:t>
            </a:r>
            <a:r>
              <a:rPr sz="600" spc="-5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endParaRPr sz="600">
              <a:latin typeface="Courier New"/>
              <a:cs typeface="Courier New"/>
            </a:endParaRPr>
          </a:p>
          <a:p>
            <a:pPr marL="50800">
              <a:lnSpc>
                <a:spcPts val="705"/>
              </a:lnSpc>
            </a:pPr>
            <a:r>
              <a:rPr sz="60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00" spc="13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00" spc="-25" dirty="0">
                <a:latin typeface="Trebuchet MS"/>
                <a:cs typeface="Trebuchet MS"/>
              </a:rPr>
              <a:t>RO</a:t>
            </a:r>
            <a:endParaRPr sz="600">
              <a:latin typeface="Trebuchet MS"/>
              <a:cs typeface="Trebuchet MS"/>
            </a:endParaRPr>
          </a:p>
          <a:p>
            <a:pPr marL="50800">
              <a:lnSpc>
                <a:spcPts val="695"/>
              </a:lnSpc>
            </a:pPr>
            <a:r>
              <a:rPr sz="60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00" spc="13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00" spc="-20" dirty="0">
                <a:latin typeface="Trebuchet MS"/>
                <a:cs typeface="Trebuchet MS"/>
              </a:rPr>
              <a:t>Make</a:t>
            </a:r>
            <a:endParaRPr sz="600">
              <a:latin typeface="Trebuchet MS"/>
              <a:cs typeface="Trebuchet MS"/>
            </a:endParaRPr>
          </a:p>
          <a:p>
            <a:pPr marL="50800">
              <a:lnSpc>
                <a:spcPts val="710"/>
              </a:lnSpc>
            </a:pPr>
            <a:r>
              <a:rPr sz="60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00" spc="130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00" spc="-10" dirty="0">
                <a:latin typeface="Trebuchet MS"/>
                <a:cs typeface="Trebuchet MS"/>
              </a:rPr>
              <a:t>Status</a:t>
            </a:r>
            <a:endParaRPr sz="60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</a:pPr>
            <a:r>
              <a:rPr sz="60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00" spc="13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00" spc="-10" dirty="0">
                <a:latin typeface="Trebuchet MS"/>
                <a:cs typeface="Trebuchet MS"/>
              </a:rPr>
              <a:t>OpenDate</a:t>
            </a:r>
            <a:endParaRPr sz="60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</a:pPr>
            <a:r>
              <a:rPr sz="60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00" spc="13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00" spc="-10" dirty="0">
                <a:latin typeface="Trebuchet MS"/>
                <a:cs typeface="Trebuchet MS"/>
              </a:rPr>
              <a:t>CloseDate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071778" y="4943982"/>
            <a:ext cx="820419" cy="6591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84785" marR="5080" indent="-7620">
              <a:lnSpc>
                <a:spcPts val="680"/>
              </a:lnSpc>
              <a:spcBef>
                <a:spcPts val="155"/>
              </a:spcBef>
            </a:pPr>
            <a:r>
              <a:rPr sz="600" spc="-20" dirty="0">
                <a:latin typeface="Trebuchet MS"/>
                <a:cs typeface="Trebuchet MS"/>
              </a:rPr>
              <a:t>EffectiveLaborRate</a:t>
            </a:r>
            <a:r>
              <a:rPr sz="600" spc="500" dirty="0">
                <a:latin typeface="Trebuchet MS"/>
                <a:cs typeface="Trebuchet MS"/>
              </a:rPr>
              <a:t> </a:t>
            </a:r>
            <a:r>
              <a:rPr sz="600" spc="-20" dirty="0">
                <a:latin typeface="Trebuchet MS"/>
                <a:cs typeface="Trebuchet MS"/>
              </a:rPr>
              <a:t>FK</a:t>
            </a:r>
            <a:r>
              <a:rPr sz="600" spc="-35" dirty="0">
                <a:latin typeface="Trebuchet MS"/>
                <a:cs typeface="Trebuchet MS"/>
              </a:rPr>
              <a:t> </a:t>
            </a:r>
            <a:r>
              <a:rPr sz="600" spc="-10" dirty="0">
                <a:latin typeface="Trebuchet MS"/>
                <a:cs typeface="Trebuchet MS"/>
              </a:rPr>
              <a:t>ExperimentUID</a:t>
            </a:r>
            <a:endParaRPr sz="600">
              <a:latin typeface="Trebuchet MS"/>
              <a:cs typeface="Trebuchet MS"/>
            </a:endParaRPr>
          </a:p>
          <a:p>
            <a:pPr marL="12700">
              <a:lnSpc>
                <a:spcPts val="715"/>
              </a:lnSpc>
              <a:spcBef>
                <a:spcPts val="5"/>
              </a:spcBef>
            </a:pPr>
            <a:r>
              <a:rPr sz="60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00" spc="14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00" spc="-20" dirty="0">
                <a:latin typeface="Trebuchet MS"/>
                <a:cs typeface="Trebuchet MS"/>
              </a:rPr>
              <a:t>FK</a:t>
            </a:r>
            <a:r>
              <a:rPr sz="600" spc="-50" dirty="0">
                <a:latin typeface="Trebuchet MS"/>
                <a:cs typeface="Trebuchet MS"/>
              </a:rPr>
              <a:t> </a:t>
            </a:r>
            <a:r>
              <a:rPr sz="600" spc="-10" dirty="0">
                <a:latin typeface="Trebuchet MS"/>
                <a:cs typeface="Trebuchet MS"/>
              </a:rPr>
              <a:t>LoadGUID</a:t>
            </a:r>
            <a:endParaRPr sz="600">
              <a:latin typeface="Trebuchet MS"/>
              <a:cs typeface="Trebuchet MS"/>
            </a:endParaRPr>
          </a:p>
          <a:p>
            <a:pPr marL="12700">
              <a:lnSpc>
                <a:spcPts val="715"/>
              </a:lnSpc>
            </a:pPr>
            <a:r>
              <a:rPr sz="600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r>
              <a:rPr sz="600" spc="125" dirty="0">
                <a:solidFill>
                  <a:srgbClr val="B85223"/>
                </a:solidFill>
                <a:latin typeface="Courier New"/>
                <a:cs typeface="Courier New"/>
              </a:rPr>
              <a:t>  </a:t>
            </a:r>
            <a:r>
              <a:rPr sz="600" spc="-10" dirty="0">
                <a:latin typeface="Trebuchet MS"/>
                <a:cs typeface="Trebuchet MS"/>
              </a:rPr>
              <a:t>AIERunDateTime</a:t>
            </a:r>
            <a:endParaRPr sz="600">
              <a:latin typeface="Trebuchet MS"/>
              <a:cs typeface="Trebuchet MS"/>
            </a:endParaRPr>
          </a:p>
          <a:p>
            <a:pPr marL="185420" indent="-172720">
              <a:lnSpc>
                <a:spcPts val="715"/>
              </a:lnSpc>
              <a:spcBef>
                <a:spcPts val="15"/>
              </a:spcBef>
              <a:buClr>
                <a:srgbClr val="B85223"/>
              </a:buClr>
              <a:buFont typeface="Courier New"/>
              <a:buChar char="o"/>
              <a:tabLst>
                <a:tab pos="185420" algn="l"/>
              </a:tabLst>
            </a:pPr>
            <a:r>
              <a:rPr sz="600" spc="-10" dirty="0">
                <a:latin typeface="Trebuchet MS"/>
                <a:cs typeface="Trebuchet MS"/>
              </a:rPr>
              <a:t>OpportunisticELR</a:t>
            </a:r>
            <a:endParaRPr sz="600">
              <a:latin typeface="Trebuchet MS"/>
              <a:cs typeface="Trebuchet MS"/>
            </a:endParaRPr>
          </a:p>
          <a:p>
            <a:pPr marL="185420" indent="-172720">
              <a:lnSpc>
                <a:spcPts val="700"/>
              </a:lnSpc>
              <a:buClr>
                <a:srgbClr val="B85223"/>
              </a:buClr>
              <a:buFont typeface="Courier New"/>
              <a:buChar char="o"/>
              <a:tabLst>
                <a:tab pos="185420" algn="l"/>
              </a:tabLst>
            </a:pPr>
            <a:r>
              <a:rPr sz="600" spc="-10" dirty="0">
                <a:latin typeface="Trebuchet MS"/>
                <a:cs typeface="Trebuchet MS"/>
              </a:rPr>
              <a:t>AuditELR</a:t>
            </a:r>
            <a:endParaRPr sz="600">
              <a:latin typeface="Trebuchet MS"/>
              <a:cs typeface="Trebuchet MS"/>
            </a:endParaRPr>
          </a:p>
          <a:p>
            <a:pPr marL="184785" indent="-172085">
              <a:lnSpc>
                <a:spcPts val="710"/>
              </a:lnSpc>
              <a:buClr>
                <a:srgbClr val="B85223"/>
              </a:buClr>
              <a:buFont typeface="Courier New"/>
              <a:buChar char="o"/>
              <a:tabLst>
                <a:tab pos="184785" algn="l"/>
              </a:tabLst>
            </a:pPr>
            <a:r>
              <a:rPr sz="600" spc="-10" dirty="0">
                <a:latin typeface="Trebuchet MS"/>
                <a:cs typeface="Trebuchet MS"/>
              </a:rPr>
              <a:t>ConfidenceLevel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319773" y="1678000"/>
            <a:ext cx="612140" cy="8750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245" indent="-169545">
              <a:lnSpc>
                <a:spcPct val="100000"/>
              </a:lnSpc>
              <a:spcBef>
                <a:spcPts val="1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25" dirty="0">
                <a:latin typeface="Trebuchet MS"/>
                <a:cs typeface="Trebuchet MS"/>
              </a:rPr>
              <a:t>PK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25" dirty="0">
                <a:latin typeface="Trebuchet MS"/>
                <a:cs typeface="Trebuchet MS"/>
              </a:rPr>
              <a:t>id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history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25" dirty="0">
                <a:latin typeface="Trebuchet MS"/>
                <a:cs typeface="Trebuchet MS"/>
              </a:rPr>
              <a:t>ro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30" dirty="0">
                <a:latin typeface="Trebuchet MS"/>
                <a:cs typeface="Trebuchet MS"/>
              </a:rPr>
              <a:t>make</a:t>
            </a:r>
            <a:endParaRPr sz="650">
              <a:latin typeface="Trebuchet MS"/>
              <a:cs typeface="Trebuchet MS"/>
            </a:endParaRPr>
          </a:p>
          <a:p>
            <a:pPr marL="182880" indent="-170180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880" algn="l"/>
              </a:tabLst>
            </a:pPr>
            <a:r>
              <a:rPr sz="650" spc="-10" dirty="0">
                <a:latin typeface="Trebuchet MS"/>
                <a:cs typeface="Trebuchet MS"/>
              </a:rPr>
              <a:t>store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1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Ibr_type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45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o</a:t>
            </a:r>
            <a:r>
              <a:rPr sz="650" spc="-10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p</a:t>
            </a:r>
            <a:r>
              <a:rPr sz="650" spc="-95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_c</a:t>
            </a:r>
            <a:r>
              <a:rPr sz="650" spc="-90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o</a:t>
            </a:r>
            <a:r>
              <a:rPr sz="650" spc="-95" dirty="0">
                <a:latin typeface="Trebuchet MS"/>
                <a:cs typeface="Trebuchet MS"/>
              </a:rPr>
              <a:t> </a:t>
            </a:r>
            <a:r>
              <a:rPr sz="650" spc="-10" dirty="0">
                <a:latin typeface="Trebuchet MS"/>
                <a:cs typeface="Trebuchet MS"/>
              </a:rPr>
              <a:t>d</a:t>
            </a:r>
            <a:r>
              <a:rPr sz="650" spc="-100" dirty="0">
                <a:latin typeface="Trebuchet MS"/>
                <a:cs typeface="Trebuchet MS"/>
              </a:rPr>
              <a:t> </a:t>
            </a:r>
            <a:r>
              <a:rPr sz="650" spc="-25" dirty="0">
                <a:latin typeface="Trebuchet MS"/>
                <a:cs typeface="Trebuchet MS"/>
              </a:rPr>
              <a:t>es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002906" y="1720088"/>
            <a:ext cx="765810" cy="857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4150" algn="l"/>
              </a:tabLst>
            </a:pPr>
            <a:r>
              <a:rPr sz="650" spc="-10" dirty="0">
                <a:latin typeface="Trebuchet MS"/>
                <a:cs typeface="Trebuchet MS"/>
              </a:rPr>
              <a:t>techno</a:t>
            </a:r>
            <a:endParaRPr sz="650">
              <a:latin typeface="Trebuchet MS"/>
              <a:cs typeface="Trebuchet MS"/>
            </a:endParaRPr>
          </a:p>
          <a:p>
            <a:pPr marL="184150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4150" algn="l"/>
              </a:tabLst>
            </a:pPr>
            <a:r>
              <a:rPr sz="650" dirty="0">
                <a:latin typeface="Trebuchet MS"/>
                <a:cs typeface="Trebuchet MS"/>
              </a:rPr>
              <a:t>FK</a:t>
            </a:r>
            <a:r>
              <a:rPr sz="650" spc="35" dirty="0">
                <a:latin typeface="Trebuchet MS"/>
                <a:cs typeface="Trebuchet MS"/>
              </a:rPr>
              <a:t> loadguid</a:t>
            </a:r>
            <a:endParaRPr sz="650">
              <a:latin typeface="Trebuchet MS"/>
              <a:cs typeface="Trebuchet MS"/>
            </a:endParaRPr>
          </a:p>
          <a:p>
            <a:pPr marL="184150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4150" algn="l"/>
              </a:tabLst>
            </a:pPr>
            <a:r>
              <a:rPr sz="650" spc="-10" dirty="0">
                <a:latin typeface="Trebuchet MS"/>
                <a:cs typeface="Trebuchet MS"/>
              </a:rPr>
              <a:t>proddatetime</a:t>
            </a:r>
            <a:endParaRPr sz="650">
              <a:latin typeface="Trebuchet MS"/>
              <a:cs typeface="Trebuchet MS"/>
            </a:endParaRPr>
          </a:p>
          <a:p>
            <a:pPr marL="184150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4150" algn="l"/>
              </a:tabLst>
            </a:pPr>
            <a:r>
              <a:rPr sz="650" spc="-25" dirty="0">
                <a:latin typeface="Trebuchet MS"/>
                <a:cs typeface="Trebuchet MS"/>
              </a:rPr>
              <a:t>FK</a:t>
            </a:r>
            <a:endParaRPr sz="650">
              <a:latin typeface="Trebuchet MS"/>
              <a:cs typeface="Trebuchet MS"/>
            </a:endParaRPr>
          </a:p>
          <a:p>
            <a:pPr marL="187325">
              <a:lnSpc>
                <a:spcPct val="100000"/>
              </a:lnSpc>
              <a:spcBef>
                <a:spcPts val="100"/>
              </a:spcBef>
            </a:pPr>
            <a:r>
              <a:rPr sz="650" spc="-10" dirty="0">
                <a:latin typeface="Trebuchet MS"/>
                <a:cs typeface="Trebuchet MS"/>
              </a:rPr>
              <a:t>dealergroup</a:t>
            </a:r>
            <a:endParaRPr sz="650">
              <a:latin typeface="Trebuchet MS"/>
              <a:cs typeface="Trebuchet MS"/>
            </a:endParaRPr>
          </a:p>
          <a:p>
            <a:pPr marL="184150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4150" algn="l"/>
              </a:tabLst>
            </a:pPr>
            <a:r>
              <a:rPr sz="650" dirty="0">
                <a:latin typeface="Trebuchet MS"/>
                <a:cs typeface="Trebuchet MS"/>
              </a:rPr>
              <a:t>tag</a:t>
            </a:r>
            <a:r>
              <a:rPr sz="650" spc="-45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g</a:t>
            </a:r>
            <a:r>
              <a:rPr sz="650" spc="-45" dirty="0">
                <a:latin typeface="Trebuchet MS"/>
                <a:cs typeface="Trebuchet MS"/>
              </a:rPr>
              <a:t> </a:t>
            </a:r>
            <a:r>
              <a:rPr sz="650" spc="-25" dirty="0">
                <a:latin typeface="Trebuchet MS"/>
                <a:cs typeface="Trebuchet MS"/>
              </a:rPr>
              <a:t>ed</a:t>
            </a:r>
            <a:endParaRPr sz="650">
              <a:latin typeface="Trebuchet MS"/>
              <a:cs typeface="Trebuchet MS"/>
            </a:endParaRPr>
          </a:p>
          <a:p>
            <a:pPr marL="184150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4150" algn="l"/>
              </a:tabLst>
            </a:pPr>
            <a:r>
              <a:rPr sz="650" spc="-10" dirty="0">
                <a:latin typeface="Trebuchet MS"/>
                <a:cs typeface="Trebuchet MS"/>
              </a:rPr>
              <a:t>closed</a:t>
            </a:r>
            <a:endParaRPr sz="650">
              <a:latin typeface="Trebuchet MS"/>
              <a:cs typeface="Trebuchet MS"/>
            </a:endParaRPr>
          </a:p>
          <a:p>
            <a:pPr marL="186055" indent="-173355">
              <a:lnSpc>
                <a:spcPct val="100000"/>
              </a:lnSpc>
              <a:spcBef>
                <a:spcPts val="114"/>
              </a:spcBef>
              <a:buClr>
                <a:srgbClr val="B85223"/>
              </a:buClr>
              <a:buFont typeface="Courier New"/>
              <a:buChar char="o"/>
              <a:tabLst>
                <a:tab pos="186055" algn="l"/>
              </a:tabLst>
            </a:pPr>
            <a:r>
              <a:rPr sz="650" spc="35" dirty="0">
                <a:latin typeface="Trebuchet MS"/>
                <a:cs typeface="Trebuchet MS"/>
              </a:rPr>
              <a:t>open_date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0224516" y="4922265"/>
            <a:ext cx="857250" cy="88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104" indent="-167005">
              <a:lnSpc>
                <a:spcPts val="930"/>
              </a:lnSpc>
              <a:spcBef>
                <a:spcPts val="100"/>
              </a:spcBef>
              <a:buClr>
                <a:srgbClr val="B85223"/>
              </a:buClr>
              <a:buFont typeface="Courier New"/>
              <a:buChar char="o"/>
              <a:tabLst>
                <a:tab pos="205104" algn="l"/>
              </a:tabLst>
            </a:pPr>
            <a:r>
              <a:rPr sz="800" spc="-10" dirty="0">
                <a:latin typeface="Trebuchet MS"/>
                <a:cs typeface="Trebuchet MS"/>
              </a:rPr>
              <a:t>history</a:t>
            </a:r>
            <a:endParaRPr sz="800">
              <a:latin typeface="Trebuchet MS"/>
              <a:cs typeface="Trebuchet MS"/>
            </a:endParaRPr>
          </a:p>
          <a:p>
            <a:pPr marL="205104" indent="-167005">
              <a:lnSpc>
                <a:spcPts val="900"/>
              </a:lnSpc>
              <a:buClr>
                <a:srgbClr val="B85223"/>
              </a:buClr>
              <a:buFont typeface="Courier New"/>
              <a:buChar char="o"/>
              <a:tabLst>
                <a:tab pos="205104" algn="l"/>
              </a:tabLst>
            </a:pPr>
            <a:r>
              <a:rPr sz="800" dirty="0">
                <a:latin typeface="Trebuchet MS"/>
                <a:cs typeface="Trebuchet MS"/>
              </a:rPr>
              <a:t>FK</a:t>
            </a:r>
            <a:r>
              <a:rPr sz="800" spc="-60" dirty="0">
                <a:latin typeface="Trebuchet MS"/>
                <a:cs typeface="Trebuchet MS"/>
              </a:rPr>
              <a:t> </a:t>
            </a:r>
            <a:r>
              <a:rPr sz="800" spc="-25" dirty="0">
                <a:latin typeface="Trebuchet MS"/>
                <a:cs typeface="Trebuchet MS"/>
              </a:rPr>
              <a:t>ro</a:t>
            </a:r>
            <a:endParaRPr sz="800">
              <a:latin typeface="Trebuchet MS"/>
              <a:cs typeface="Trebuchet MS"/>
            </a:endParaRPr>
          </a:p>
          <a:p>
            <a:pPr marL="205104" indent="-167005">
              <a:lnSpc>
                <a:spcPts val="930"/>
              </a:lnSpc>
              <a:buClr>
                <a:srgbClr val="B85223"/>
              </a:buClr>
              <a:buFont typeface="Courier New"/>
              <a:buChar char="o"/>
              <a:tabLst>
                <a:tab pos="205104" algn="l"/>
              </a:tabLst>
            </a:pPr>
            <a:r>
              <a:rPr sz="800" spc="-20" dirty="0">
                <a:latin typeface="Trebuchet MS"/>
                <a:cs typeface="Trebuchet MS"/>
              </a:rPr>
              <a:t>make</a:t>
            </a:r>
            <a:endParaRPr sz="800">
              <a:latin typeface="Trebuchet MS"/>
              <a:cs typeface="Trebuchet MS"/>
            </a:endParaRPr>
          </a:p>
          <a:p>
            <a:pPr marL="205104" indent="-16700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205104" algn="l"/>
              </a:tabLst>
            </a:pPr>
            <a:r>
              <a:rPr sz="800" spc="-10" dirty="0">
                <a:latin typeface="Trebuchet MS"/>
                <a:cs typeface="Trebuchet MS"/>
              </a:rPr>
              <a:t>store</a:t>
            </a:r>
            <a:endParaRPr sz="800">
              <a:latin typeface="Trebuchet MS"/>
              <a:cs typeface="Trebuchet MS"/>
            </a:endParaRPr>
          </a:p>
          <a:p>
            <a:pPr marL="205104" indent="-167005">
              <a:lnSpc>
                <a:spcPts val="960"/>
              </a:lnSpc>
              <a:spcBef>
                <a:spcPts val="125"/>
              </a:spcBef>
              <a:buClr>
                <a:srgbClr val="B85223"/>
              </a:buClr>
              <a:buFont typeface="Courier New"/>
              <a:buChar char="o"/>
              <a:tabLst>
                <a:tab pos="205104" algn="l"/>
              </a:tabLst>
            </a:pPr>
            <a:r>
              <a:rPr sz="800" spc="-10" dirty="0">
                <a:latin typeface="Trebuchet MS"/>
                <a:cs typeface="Trebuchet MS"/>
              </a:rPr>
              <a:t>Ibr_type</a:t>
            </a:r>
            <a:endParaRPr sz="800">
              <a:latin typeface="Trebuchet MS"/>
              <a:cs typeface="Trebuchet MS"/>
            </a:endParaRPr>
          </a:p>
          <a:p>
            <a:pPr marL="205104" indent="-167005">
              <a:lnSpc>
                <a:spcPts val="960"/>
              </a:lnSpc>
              <a:buClr>
                <a:srgbClr val="B85223"/>
              </a:buClr>
              <a:buFont typeface="Courier New"/>
              <a:buChar char="o"/>
              <a:tabLst>
                <a:tab pos="205104" algn="l"/>
              </a:tabLst>
            </a:pPr>
            <a:r>
              <a:rPr sz="800" spc="45" dirty="0">
                <a:latin typeface="Trebuchet MS"/>
                <a:cs typeface="Trebuchet MS"/>
              </a:rPr>
              <a:t>op_codes</a:t>
            </a:r>
            <a:r>
              <a:rPr sz="800" spc="340" dirty="0">
                <a:latin typeface="Trebuchet MS"/>
                <a:cs typeface="Trebuchet MS"/>
              </a:rPr>
              <a:t> </a:t>
            </a:r>
            <a:r>
              <a:rPr sz="975" spc="-75" baseline="42735" dirty="0">
                <a:solidFill>
                  <a:srgbClr val="B85223"/>
                </a:solidFill>
                <a:latin typeface="Courier New"/>
                <a:cs typeface="Courier New"/>
              </a:rPr>
              <a:t>o</a:t>
            </a:r>
            <a:endParaRPr sz="975" baseline="42735">
              <a:latin typeface="Courier New"/>
              <a:cs typeface="Courier New"/>
            </a:endParaRPr>
          </a:p>
          <a:p>
            <a:pPr marL="205104" indent="-167005">
              <a:lnSpc>
                <a:spcPct val="100000"/>
              </a:lnSpc>
              <a:spcBef>
                <a:spcPts val="25"/>
              </a:spcBef>
              <a:buClr>
                <a:srgbClr val="B85223"/>
              </a:buClr>
              <a:buFont typeface="Courier New"/>
              <a:buChar char="o"/>
              <a:tabLst>
                <a:tab pos="205104" algn="l"/>
              </a:tabLst>
            </a:pPr>
            <a:r>
              <a:rPr sz="800" spc="-10" dirty="0">
                <a:latin typeface="Trebuchet MS"/>
                <a:cs typeface="Trebuchet MS"/>
              </a:rPr>
              <a:t>techno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0976229" y="4829981"/>
            <a:ext cx="763270" cy="76962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82245" indent="-169545">
              <a:lnSpc>
                <a:spcPct val="100000"/>
              </a:lnSpc>
              <a:spcBef>
                <a:spcPts val="19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dirty="0">
                <a:latin typeface="Trebuchet MS"/>
                <a:cs typeface="Trebuchet MS"/>
              </a:rPr>
              <a:t>FK</a:t>
            </a:r>
            <a:r>
              <a:rPr sz="650" spc="35" dirty="0">
                <a:latin typeface="Trebuchet MS"/>
                <a:cs typeface="Trebuchet MS"/>
              </a:rPr>
              <a:t> loadguid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0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proddatetime</a:t>
            </a:r>
            <a:endParaRPr sz="650">
              <a:latin typeface="Trebuchet MS"/>
              <a:cs typeface="Trebuchet MS"/>
            </a:endParaRPr>
          </a:p>
          <a:p>
            <a:pPr marL="181610" marR="67945" indent="-169545">
              <a:lnSpc>
                <a:spcPct val="100000"/>
              </a:lnSpc>
              <a:spcBef>
                <a:spcPts val="95"/>
              </a:spcBef>
              <a:buClr>
                <a:srgbClr val="B85223"/>
              </a:buClr>
              <a:buFont typeface="Courier New"/>
              <a:buChar char="o"/>
              <a:tabLst>
                <a:tab pos="184785" algn="l"/>
              </a:tabLst>
            </a:pPr>
            <a:r>
              <a:rPr sz="650" spc="-25" dirty="0">
                <a:latin typeface="Trebuchet MS"/>
                <a:cs typeface="Trebuchet MS"/>
              </a:rPr>
              <a:t>FK</a:t>
            </a:r>
            <a:r>
              <a:rPr sz="650" spc="500" dirty="0">
                <a:latin typeface="Trebuchet MS"/>
                <a:cs typeface="Trebuchet MS"/>
              </a:rPr>
              <a:t> 	</a:t>
            </a:r>
            <a:r>
              <a:rPr sz="650" spc="-10" dirty="0">
                <a:latin typeface="Trebuchet MS"/>
                <a:cs typeface="Trebuchet MS"/>
              </a:rPr>
              <a:t>dealergroup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dirty="0">
                <a:latin typeface="Trebuchet MS"/>
                <a:cs typeface="Trebuchet MS"/>
              </a:rPr>
              <a:t>tag</a:t>
            </a:r>
            <a:r>
              <a:rPr sz="650" spc="-45" dirty="0">
                <a:latin typeface="Trebuchet MS"/>
                <a:cs typeface="Trebuchet MS"/>
              </a:rPr>
              <a:t> </a:t>
            </a:r>
            <a:r>
              <a:rPr sz="650" dirty="0">
                <a:latin typeface="Trebuchet MS"/>
                <a:cs typeface="Trebuchet MS"/>
              </a:rPr>
              <a:t>g</a:t>
            </a:r>
            <a:r>
              <a:rPr sz="650" spc="-45" dirty="0">
                <a:latin typeface="Trebuchet MS"/>
                <a:cs typeface="Trebuchet MS"/>
              </a:rPr>
              <a:t> </a:t>
            </a:r>
            <a:r>
              <a:rPr sz="650" spc="-25" dirty="0">
                <a:latin typeface="Trebuchet MS"/>
                <a:cs typeface="Trebuchet MS"/>
              </a:rPr>
              <a:t>ed</a:t>
            </a:r>
            <a:endParaRPr sz="650">
              <a:latin typeface="Trebuchet MS"/>
              <a:cs typeface="Trebuchet MS"/>
            </a:endParaRPr>
          </a:p>
          <a:p>
            <a:pPr marL="182245" indent="-169545">
              <a:lnSpc>
                <a:spcPct val="100000"/>
              </a:lnSpc>
              <a:spcBef>
                <a:spcPts val="110"/>
              </a:spcBef>
              <a:buClr>
                <a:srgbClr val="B85223"/>
              </a:buClr>
              <a:buFont typeface="Courier New"/>
              <a:buChar char="o"/>
              <a:tabLst>
                <a:tab pos="182245" algn="l"/>
              </a:tabLst>
            </a:pPr>
            <a:r>
              <a:rPr sz="650" spc="-10" dirty="0">
                <a:latin typeface="Trebuchet MS"/>
                <a:cs typeface="Trebuchet MS"/>
              </a:rPr>
              <a:t>closed</a:t>
            </a:r>
            <a:endParaRPr sz="650">
              <a:latin typeface="Trebuchet MS"/>
              <a:cs typeface="Trebuchet MS"/>
            </a:endParaRPr>
          </a:p>
          <a:p>
            <a:pPr marL="184785">
              <a:lnSpc>
                <a:spcPct val="100000"/>
              </a:lnSpc>
            </a:pPr>
            <a:r>
              <a:rPr sz="650" spc="35" dirty="0">
                <a:latin typeface="Trebuchet MS"/>
                <a:cs typeface="Trebuchet MS"/>
              </a:rPr>
              <a:t>open_date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1684254" y="6580733"/>
            <a:ext cx="166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7D7D7D"/>
                </a:solidFill>
                <a:latin typeface="Calibri"/>
                <a:cs typeface="Calibri"/>
              </a:rPr>
              <a:t>PA</a:t>
            </a:r>
            <a:r>
              <a:rPr sz="1000" spc="50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7D7D7D"/>
                </a:solidFill>
                <a:latin typeface="Calibri"/>
                <a:cs typeface="Calibri"/>
              </a:rPr>
              <a:t>GE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5" name="Footer Placeholder 7">
            <a:extLst>
              <a:ext uri="{FF2B5EF4-FFF2-40B4-BE49-F238E27FC236}">
                <a16:creationId xmlns:a16="http://schemas.microsoft.com/office/drawing/2014/main" id="{00666EF2-C494-7A1A-C418-4914A62BDC6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276725" y="6300742"/>
            <a:ext cx="5151120" cy="307777"/>
          </a:xfrm>
        </p:spPr>
        <p:txBody>
          <a:bodyPr/>
          <a:lstStyle/>
          <a:p>
            <a:r>
              <a:rPr lang="en-US" sz="1000" dirty="0"/>
              <a:t>Copyright (c) 2019-2025 IVSG LLC powered by Aclaro AI (c) 2019-2025</a:t>
            </a:r>
          </a:p>
        </p:txBody>
      </p:sp>
      <p:pic>
        <p:nvPicPr>
          <p:cNvPr id="96" name="Picture 95" descr="A blue logo with a steering wheel&#10;&#10;AI-generated content may be incorrect.">
            <a:extLst>
              <a:ext uri="{FF2B5EF4-FFF2-40B4-BE49-F238E27FC236}">
                <a16:creationId xmlns:a16="http://schemas.microsoft.com/office/drawing/2014/main" id="{C6B58C04-590E-21CC-CBAB-93F58C990F4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686" y="292911"/>
            <a:ext cx="1665550" cy="47147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09625"/>
            <a:ext cx="4058920" cy="6048375"/>
          </a:xfrm>
          <a:custGeom>
            <a:avLst/>
            <a:gdLst/>
            <a:ahLst/>
            <a:cxnLst/>
            <a:rect l="l" t="t" r="r" b="b"/>
            <a:pathLst>
              <a:path w="4058920" h="6048375">
                <a:moveTo>
                  <a:pt x="0" y="6048374"/>
                </a:moveTo>
                <a:lnTo>
                  <a:pt x="4058412" y="6048374"/>
                </a:lnTo>
                <a:lnTo>
                  <a:pt x="4058412" y="0"/>
                </a:lnTo>
                <a:lnTo>
                  <a:pt x="0" y="0"/>
                </a:lnTo>
                <a:lnTo>
                  <a:pt x="0" y="604837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4058920" cy="171450"/>
          </a:xfrm>
          <a:custGeom>
            <a:avLst/>
            <a:gdLst/>
            <a:ahLst/>
            <a:cxnLst/>
            <a:rect l="l" t="t" r="r" b="b"/>
            <a:pathLst>
              <a:path w="4058920" h="171450">
                <a:moveTo>
                  <a:pt x="0" y="171450"/>
                </a:moveTo>
                <a:lnTo>
                  <a:pt x="4058412" y="171450"/>
                </a:lnTo>
                <a:lnTo>
                  <a:pt x="4058412" y="0"/>
                </a:lnTo>
                <a:lnTo>
                  <a:pt x="0" y="0"/>
                </a:lnTo>
                <a:lnTo>
                  <a:pt x="0" y="17145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171450"/>
            <a:ext cx="10096500" cy="6305550"/>
            <a:chOff x="0" y="171450"/>
            <a:chExt cx="10096500" cy="6305550"/>
          </a:xfrm>
        </p:grpSpPr>
        <p:sp>
          <p:nvSpPr>
            <p:cNvPr id="5" name="object 5"/>
            <p:cNvSpPr/>
            <p:nvPr/>
          </p:nvSpPr>
          <p:spPr>
            <a:xfrm>
              <a:off x="0" y="809625"/>
              <a:ext cx="3886200" cy="5667375"/>
            </a:xfrm>
            <a:custGeom>
              <a:avLst/>
              <a:gdLst/>
              <a:ahLst/>
              <a:cxnLst/>
              <a:rect l="l" t="t" r="r" b="b"/>
              <a:pathLst>
                <a:path w="3886200" h="5667375">
                  <a:moveTo>
                    <a:pt x="3886200" y="0"/>
                  </a:moveTo>
                  <a:lnTo>
                    <a:pt x="0" y="0"/>
                  </a:lnTo>
                  <a:lnTo>
                    <a:pt x="0" y="5667375"/>
                  </a:lnTo>
                  <a:lnTo>
                    <a:pt x="3886200" y="5667375"/>
                  </a:lnTo>
                  <a:lnTo>
                    <a:pt x="3886200" y="0"/>
                  </a:lnTo>
                  <a:close/>
                </a:path>
              </a:pathLst>
            </a:custGeom>
            <a:solidFill>
              <a:srgbClr val="2C3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71450"/>
              <a:ext cx="10096500" cy="638175"/>
            </a:xfrm>
            <a:custGeom>
              <a:avLst/>
              <a:gdLst/>
              <a:ahLst/>
              <a:cxnLst/>
              <a:rect l="l" t="t" r="r" b="b"/>
              <a:pathLst>
                <a:path w="10096500" h="638175">
                  <a:moveTo>
                    <a:pt x="10096500" y="0"/>
                  </a:moveTo>
                  <a:lnTo>
                    <a:pt x="0" y="0"/>
                  </a:lnTo>
                  <a:lnTo>
                    <a:pt x="0" y="638175"/>
                  </a:lnTo>
                  <a:lnTo>
                    <a:pt x="10096500" y="638175"/>
                  </a:lnTo>
                  <a:lnTo>
                    <a:pt x="10096500" y="0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0191750" y="171450"/>
            <a:ext cx="2000250" cy="638175"/>
          </a:xfrm>
          <a:custGeom>
            <a:avLst/>
            <a:gdLst/>
            <a:ahLst/>
            <a:cxnLst/>
            <a:rect l="l" t="t" r="r" b="b"/>
            <a:pathLst>
              <a:path w="2000250" h="638175">
                <a:moveTo>
                  <a:pt x="2000250" y="0"/>
                </a:moveTo>
                <a:lnTo>
                  <a:pt x="0" y="0"/>
                </a:lnTo>
                <a:lnTo>
                  <a:pt x="0" y="638175"/>
                </a:lnTo>
                <a:lnTo>
                  <a:pt x="2000250" y="638175"/>
                </a:lnTo>
                <a:lnTo>
                  <a:pt x="2000250" y="0"/>
                </a:lnTo>
                <a:close/>
              </a:path>
            </a:pathLst>
          </a:custGeom>
          <a:solidFill>
            <a:srgbClr val="F0F0F0">
              <a:alpha val="7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63" y="6624637"/>
            <a:ext cx="233679" cy="0"/>
          </a:xfrm>
          <a:custGeom>
            <a:avLst/>
            <a:gdLst/>
            <a:ahLst/>
            <a:cxnLst/>
            <a:rect l="l" t="t" r="r" b="b"/>
            <a:pathLst>
              <a:path w="233679">
                <a:moveTo>
                  <a:pt x="0" y="0"/>
                </a:moveTo>
                <a:lnTo>
                  <a:pt x="233361" y="0"/>
                </a:lnTo>
              </a:path>
            </a:pathLst>
          </a:custGeom>
          <a:ln w="6350">
            <a:solidFill>
              <a:srgbClr val="2C36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1916409" y="6572944"/>
            <a:ext cx="170180" cy="179705"/>
            <a:chOff x="11916409" y="6572944"/>
            <a:chExt cx="170180" cy="17970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97301" y="6619647"/>
              <a:ext cx="52456" cy="757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16409" y="6572944"/>
              <a:ext cx="170154" cy="179576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63200" y="247650"/>
            <a:ext cx="1609725" cy="48577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442072" y="3259582"/>
            <a:ext cx="4319905" cy="863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6095" marR="5080" indent="-494030">
              <a:lnSpc>
                <a:spcPct val="100000"/>
              </a:lnSpc>
              <a:spcBef>
                <a:spcPts val="95"/>
              </a:spcBef>
            </a:pPr>
            <a:r>
              <a:rPr sz="2750" b="1" dirty="0">
                <a:solidFill>
                  <a:srgbClr val="453A84"/>
                </a:solidFill>
                <a:latin typeface="Tahoma"/>
                <a:cs typeface="Tahoma"/>
              </a:rPr>
              <a:t>AND</a:t>
            </a:r>
            <a:r>
              <a:rPr sz="2750" b="1" spc="-65" dirty="0">
                <a:solidFill>
                  <a:srgbClr val="453A84"/>
                </a:solidFill>
                <a:latin typeface="Tahoma"/>
                <a:cs typeface="Tahoma"/>
              </a:rPr>
              <a:t> </a:t>
            </a:r>
            <a:r>
              <a:rPr sz="2750" b="1" spc="-150" dirty="0">
                <a:solidFill>
                  <a:srgbClr val="453A84"/>
                </a:solidFill>
                <a:latin typeface="Tahoma"/>
                <a:cs typeface="Tahoma"/>
              </a:rPr>
              <a:t>WE</a:t>
            </a:r>
            <a:r>
              <a:rPr sz="2750" b="1" spc="-280" dirty="0">
                <a:solidFill>
                  <a:srgbClr val="453A84"/>
                </a:solidFill>
                <a:latin typeface="Tahoma"/>
                <a:cs typeface="Tahoma"/>
              </a:rPr>
              <a:t> </a:t>
            </a:r>
            <a:r>
              <a:rPr sz="2750" b="1" spc="-140" dirty="0">
                <a:solidFill>
                  <a:srgbClr val="453A84"/>
                </a:solidFill>
                <a:latin typeface="Tahoma"/>
                <a:cs typeface="Tahoma"/>
              </a:rPr>
              <a:t>CREATE</a:t>
            </a:r>
            <a:r>
              <a:rPr sz="2750" b="1" spc="-215" dirty="0">
                <a:solidFill>
                  <a:srgbClr val="453A84"/>
                </a:solidFill>
                <a:latin typeface="Tahoma"/>
                <a:cs typeface="Tahoma"/>
              </a:rPr>
              <a:t> </a:t>
            </a:r>
            <a:r>
              <a:rPr sz="2750" b="1" spc="-40" dirty="0">
                <a:solidFill>
                  <a:srgbClr val="453A84"/>
                </a:solidFill>
                <a:latin typeface="Tahoma"/>
                <a:cs typeface="Tahoma"/>
              </a:rPr>
              <a:t>CUSTOM </a:t>
            </a:r>
            <a:r>
              <a:rPr sz="2750" b="1" dirty="0">
                <a:solidFill>
                  <a:srgbClr val="453A84"/>
                </a:solidFill>
                <a:latin typeface="Tahoma"/>
                <a:cs typeface="Tahoma"/>
              </a:rPr>
              <a:t>OEM</a:t>
            </a:r>
            <a:r>
              <a:rPr sz="2750" b="1" spc="5" dirty="0">
                <a:solidFill>
                  <a:srgbClr val="453A84"/>
                </a:solidFill>
                <a:latin typeface="Tahoma"/>
                <a:cs typeface="Tahoma"/>
              </a:rPr>
              <a:t> </a:t>
            </a:r>
            <a:r>
              <a:rPr sz="2750" b="1" spc="-85" dirty="0">
                <a:solidFill>
                  <a:srgbClr val="453A84"/>
                </a:solidFill>
                <a:latin typeface="Tahoma"/>
                <a:cs typeface="Tahoma"/>
              </a:rPr>
              <a:t>SPREADSHEETS</a:t>
            </a:r>
            <a:endParaRPr sz="275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object 15"/>
            <p:cNvSpPr/>
            <p:nvPr/>
          </p:nvSpPr>
          <p:spPr>
            <a:xfrm>
              <a:off x="7281926" y="2700401"/>
              <a:ext cx="4643755" cy="2038350"/>
            </a:xfrm>
            <a:custGeom>
              <a:avLst/>
              <a:gdLst/>
              <a:ahLst/>
              <a:cxnLst/>
              <a:rect l="l" t="t" r="r" b="b"/>
              <a:pathLst>
                <a:path w="4643755" h="2038350">
                  <a:moveTo>
                    <a:pt x="4643501" y="0"/>
                  </a:moveTo>
                  <a:lnTo>
                    <a:pt x="0" y="0"/>
                  </a:lnTo>
                </a:path>
                <a:path w="4643755" h="2038350">
                  <a:moveTo>
                    <a:pt x="4643501" y="2038350"/>
                  </a:moveTo>
                  <a:lnTo>
                    <a:pt x="0" y="2038350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742988"/>
              <a:ext cx="8434323" cy="582447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1266825"/>
              <a:ext cx="7734299" cy="479107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09575" y="1571625"/>
              <a:ext cx="6372225" cy="4000500"/>
            </a:xfrm>
            <a:custGeom>
              <a:avLst/>
              <a:gdLst/>
              <a:ahLst/>
              <a:cxnLst/>
              <a:rect l="l" t="t" r="r" b="b"/>
              <a:pathLst>
                <a:path w="6372225" h="4000500">
                  <a:moveTo>
                    <a:pt x="6372225" y="0"/>
                  </a:moveTo>
                  <a:lnTo>
                    <a:pt x="0" y="0"/>
                  </a:lnTo>
                  <a:lnTo>
                    <a:pt x="0" y="4000500"/>
                  </a:lnTo>
                  <a:lnTo>
                    <a:pt x="6372225" y="4000500"/>
                  </a:lnTo>
                  <a:lnTo>
                    <a:pt x="6372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825" y="1590675"/>
              <a:ext cx="5476875" cy="39433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</p:grp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A1E94AC5-CB64-615A-D110-B3CEF57B9B0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706366" y="6285871"/>
            <a:ext cx="5151120" cy="307777"/>
          </a:xfrm>
        </p:spPr>
        <p:txBody>
          <a:bodyPr/>
          <a:lstStyle/>
          <a:p>
            <a:r>
              <a:rPr lang="en-US" sz="1000" dirty="0"/>
              <a:t>Copyright (c) 2019-2025 IVSG LLC powered by Aclaro AI (c) 2019-2025</a:t>
            </a:r>
          </a:p>
        </p:txBody>
      </p:sp>
      <p:pic>
        <p:nvPicPr>
          <p:cNvPr id="23" name="Picture 22" descr="A blue logo with a steering wheel&#10;&#10;AI-generated content may be incorrect.">
            <a:extLst>
              <a:ext uri="{FF2B5EF4-FFF2-40B4-BE49-F238E27FC236}">
                <a16:creationId xmlns:a16="http://schemas.microsoft.com/office/drawing/2014/main" id="{8F0D42AC-867D-CAD1-E3A1-6E30E933F3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202" y="216713"/>
            <a:ext cx="1665550" cy="4714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78950" y="1830618"/>
            <a:ext cx="1446149" cy="70379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42197" y="4830521"/>
            <a:ext cx="1125829" cy="5984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99138" y="1407667"/>
            <a:ext cx="292900" cy="437553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399660" y="5783198"/>
            <a:ext cx="0" cy="501015"/>
          </a:xfrm>
          <a:custGeom>
            <a:avLst/>
            <a:gdLst/>
            <a:ahLst/>
            <a:cxnLst/>
            <a:rect l="l" t="t" r="r" b="b"/>
            <a:pathLst>
              <a:path h="501014">
                <a:moveTo>
                  <a:pt x="0" y="500760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43240" y="1398524"/>
            <a:ext cx="0" cy="4885690"/>
          </a:xfrm>
          <a:custGeom>
            <a:avLst/>
            <a:gdLst/>
            <a:ahLst/>
            <a:cxnLst/>
            <a:rect l="l" t="t" r="r" b="b"/>
            <a:pathLst>
              <a:path h="4885690">
                <a:moveTo>
                  <a:pt x="0" y="4885436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899138" y="5783198"/>
            <a:ext cx="0" cy="501015"/>
          </a:xfrm>
          <a:custGeom>
            <a:avLst/>
            <a:gdLst/>
            <a:ahLst/>
            <a:cxnLst/>
            <a:rect l="l" t="t" r="r" b="b"/>
            <a:pathLst>
              <a:path h="501014">
                <a:moveTo>
                  <a:pt x="0" y="500760"/>
                </a:moveTo>
                <a:lnTo>
                  <a:pt x="0" y="0"/>
                </a:lnTo>
              </a:path>
            </a:pathLst>
          </a:custGeom>
          <a:ln w="9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05757" y="1407667"/>
            <a:ext cx="7493634" cy="0"/>
          </a:xfrm>
          <a:custGeom>
            <a:avLst/>
            <a:gdLst/>
            <a:ahLst/>
            <a:cxnLst/>
            <a:rect l="l" t="t" r="r" b="b"/>
            <a:pathLst>
              <a:path w="7493634">
                <a:moveTo>
                  <a:pt x="0" y="0"/>
                </a:moveTo>
                <a:lnTo>
                  <a:pt x="7493381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726803" y="4515992"/>
            <a:ext cx="951865" cy="0"/>
          </a:xfrm>
          <a:custGeom>
            <a:avLst/>
            <a:gdLst/>
            <a:ahLst/>
            <a:cxnLst/>
            <a:rect l="l" t="t" r="r" b="b"/>
            <a:pathLst>
              <a:path w="951865">
                <a:moveTo>
                  <a:pt x="0" y="0"/>
                </a:moveTo>
                <a:lnTo>
                  <a:pt x="951865" y="0"/>
                </a:lnTo>
              </a:path>
            </a:pathLst>
          </a:custGeom>
          <a:ln w="67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93565" y="6268694"/>
            <a:ext cx="7517765" cy="0"/>
          </a:xfrm>
          <a:custGeom>
            <a:avLst/>
            <a:gdLst/>
            <a:ahLst/>
            <a:cxnLst/>
            <a:rect l="l" t="t" r="r" b="b"/>
            <a:pathLst>
              <a:path w="7517765">
                <a:moveTo>
                  <a:pt x="0" y="0"/>
                </a:moveTo>
                <a:lnTo>
                  <a:pt x="7517765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49471" y="6616775"/>
            <a:ext cx="6956425" cy="0"/>
          </a:xfrm>
          <a:custGeom>
            <a:avLst/>
            <a:gdLst/>
            <a:ahLst/>
            <a:cxnLst/>
            <a:rect l="l" t="t" r="r" b="b"/>
            <a:pathLst>
              <a:path w="6956425">
                <a:moveTo>
                  <a:pt x="0" y="0"/>
                </a:moveTo>
                <a:lnTo>
                  <a:pt x="6956298" y="0"/>
                </a:lnTo>
              </a:path>
            </a:pathLst>
          </a:custGeom>
          <a:ln w="61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49569" y="3545078"/>
            <a:ext cx="784225" cy="0"/>
          </a:xfrm>
          <a:custGeom>
            <a:avLst/>
            <a:gdLst/>
            <a:ahLst/>
            <a:cxnLst/>
            <a:rect l="l" t="t" r="r" b="b"/>
            <a:pathLst>
              <a:path w="784225">
                <a:moveTo>
                  <a:pt x="0" y="0"/>
                </a:moveTo>
                <a:lnTo>
                  <a:pt x="784098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72579" y="2795650"/>
            <a:ext cx="856615" cy="3175"/>
          </a:xfrm>
          <a:custGeom>
            <a:avLst/>
            <a:gdLst/>
            <a:ahLst/>
            <a:cxnLst/>
            <a:rect l="l" t="t" r="r" b="b"/>
            <a:pathLst>
              <a:path w="856615" h="3175">
                <a:moveTo>
                  <a:pt x="856488" y="0"/>
                </a:moveTo>
                <a:lnTo>
                  <a:pt x="96012" y="0"/>
                </a:lnTo>
                <a:lnTo>
                  <a:pt x="80772" y="0"/>
                </a:lnTo>
                <a:lnTo>
                  <a:pt x="0" y="0"/>
                </a:lnTo>
                <a:lnTo>
                  <a:pt x="0" y="3048"/>
                </a:lnTo>
                <a:lnTo>
                  <a:pt x="80772" y="3048"/>
                </a:lnTo>
                <a:lnTo>
                  <a:pt x="96012" y="3048"/>
                </a:lnTo>
                <a:lnTo>
                  <a:pt x="856488" y="3048"/>
                </a:lnTo>
                <a:lnTo>
                  <a:pt x="8564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4487862" y="2066988"/>
          <a:ext cx="3632833" cy="3971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5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1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447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</a:pP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Dealership</a:t>
                      </a:r>
                      <a:r>
                        <a:rPr sz="50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Name: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gridSpan="2">
                  <a:txBody>
                    <a:bodyPr/>
                    <a:lstStyle/>
                    <a:p>
                      <a:pPr marL="242570" marR="39370">
                        <a:lnSpc>
                          <a:spcPts val="490"/>
                        </a:lnSpc>
                        <a:spcBef>
                          <a:spcPts val="550"/>
                        </a:spcBef>
                      </a:pPr>
                      <a:r>
                        <a:rPr sz="50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Dealer</a:t>
                      </a:r>
                      <a:r>
                        <a:rPr sz="500" spc="-3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500" spc="34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500" spc="34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sz="500" spc="35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500" spc="35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500" spc="35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9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500" spc="14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500" spc="23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245745">
                        <a:lnSpc>
                          <a:spcPts val="1555"/>
                        </a:lnSpc>
                        <a:tabLst>
                          <a:tab pos="673100" algn="l"/>
                          <a:tab pos="1386840" algn="l"/>
                        </a:tabLst>
                      </a:pP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Zone:</a:t>
                      </a:r>
                      <a:r>
                        <a:rPr sz="450" spc="1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■</a:t>
                      </a:r>
                      <a:r>
                        <a:rPr sz="140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400" u="heavy" dirty="0">
                          <a:solidFill>
                            <a:srgbClr val="39393C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4475" marR="39370">
                        <a:lnSpc>
                          <a:spcPts val="495"/>
                        </a:lnSpc>
                      </a:pPr>
                      <a:r>
                        <a:rPr sz="500" u="sng" spc="-10" dirty="0">
                          <a:solidFill>
                            <a:srgbClr val="757171"/>
                          </a:solidFill>
                          <a:uFill>
                            <a:solidFill>
                              <a:srgbClr val="39393C"/>
                            </a:solidFill>
                          </a:uFill>
                          <a:latin typeface="Times New Roman"/>
                          <a:cs typeface="Times New Roman"/>
                        </a:rPr>
                        <a:t>Oi6trict</a:t>
                      </a:r>
                      <a:r>
                        <a:rPr sz="500" u="none" spc="-10" dirty="0">
                          <a:solidFill>
                            <a:srgbClr val="39393C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6985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175">
                <a:tc gridSpan="3"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Address</a:t>
                      </a:r>
                      <a:r>
                        <a:rPr sz="450" spc="-10" dirty="0">
                          <a:solidFill>
                            <a:srgbClr val="A7A7A7"/>
                          </a:solidFill>
                          <a:latin typeface="Arial"/>
                          <a:cs typeface="Arial"/>
                        </a:rPr>
                        <a:t>;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31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50">
                <a:tc rowSpan="2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045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020">
                <a:tc>
                  <a:txBody>
                    <a:bodyPr/>
                    <a:lstStyle/>
                    <a:p>
                      <a:pPr marL="61594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800" b="1" spc="-5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7366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8735" marR="155575" indent="-3175">
                        <a:lnSpc>
                          <a:spcPts val="500"/>
                        </a:lnSpc>
                      </a:pP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Current</a:t>
                      </a:r>
                      <a:r>
                        <a:rPr sz="500" spc="4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American</a:t>
                      </a:r>
                      <a:r>
                        <a:rPr sz="500" spc="-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Honda</a:t>
                      </a:r>
                      <a:r>
                        <a:rPr sz="500" spc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r>
                        <a:rPr sz="500" spc="6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Reimbu</a:t>
                      </a:r>
                      <a:r>
                        <a:rPr sz="500" spc="-2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sement</a:t>
                      </a:r>
                      <a:r>
                        <a:rPr sz="500" spc="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Rate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50495">
                        <a:lnSpc>
                          <a:spcPct val="100000"/>
                        </a:lnSpc>
                        <a:tabLst>
                          <a:tab pos="1000125" algn="l"/>
                        </a:tabLst>
                      </a:pP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$</a:t>
                      </a:r>
                      <a:r>
                        <a:rPr sz="450" spc="1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75" u="sng" spc="555" baseline="18518" dirty="0">
                          <a:solidFill>
                            <a:srgbClr val="8B888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675" u="sng" spc="-15" baseline="18518" dirty="0">
                          <a:solidFill>
                            <a:srgbClr val="8B888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201.93</a:t>
                      </a:r>
                      <a:r>
                        <a:rPr sz="675" u="sng" baseline="18518" dirty="0">
                          <a:solidFill>
                            <a:srgbClr val="8B888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	</a:t>
                      </a:r>
                      <a:r>
                        <a:rPr sz="675" u="none" spc="-37" baseline="18518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u="none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500" u="none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lf</a:t>
                      </a:r>
                      <a:r>
                        <a:rPr sz="500" u="none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ective</a:t>
                      </a:r>
                      <a:r>
                        <a:rPr sz="500" u="none" spc="-8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u="none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Date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R="393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41275" marR="39370">
                        <a:lnSpc>
                          <a:spcPct val="100000"/>
                        </a:lnSpc>
                      </a:pPr>
                      <a:r>
                        <a:rPr sz="450" spc="-10" dirty="0">
                          <a:solidFill>
                            <a:srgbClr val="8B8888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450" spc="-10" dirty="0">
                          <a:solidFill>
                            <a:srgbClr val="5E5B5B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450" spc="-10" dirty="0">
                          <a:solidFill>
                            <a:srgbClr val="8B8888"/>
                          </a:solidFill>
                          <a:latin typeface="Times New Roman"/>
                          <a:cs typeface="Times New Roman"/>
                        </a:rPr>
                        <a:t>1Ulr2023</a:t>
                      </a:r>
                      <a:endParaRPr sz="4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035">
                <a:tc gridSpan="5">
                  <a:txBody>
                    <a:bodyPr/>
                    <a:lstStyle/>
                    <a:p>
                      <a:pPr marL="92075" marR="39370">
                        <a:lnSpc>
                          <a:spcPts val="910"/>
                        </a:lnSpc>
                        <a:spcBef>
                          <a:spcPts val="135"/>
                        </a:spcBef>
                        <a:tabLst>
                          <a:tab pos="1450340" algn="l"/>
                          <a:tab pos="2235200" algn="l"/>
                          <a:tab pos="2665095" algn="l"/>
                          <a:tab pos="3535045" algn="l"/>
                        </a:tabLst>
                      </a:pPr>
                      <a:r>
                        <a:rPr sz="1200" b="1" baseline="-20833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200" b="1" spc="562" baseline="-20833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Current</a:t>
                      </a:r>
                      <a:r>
                        <a:rPr sz="50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Effective</a:t>
                      </a:r>
                      <a:r>
                        <a:rPr sz="500" spc="-3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Cus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omer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750" u="sng" spc="277" baseline="-50000" dirty="0">
                          <a:solidFill>
                            <a:srgbClr val="8B888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750" u="sng" baseline="-50000" dirty="0">
                          <a:solidFill>
                            <a:srgbClr val="8B8888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30558	</a:t>
                      </a:r>
                      <a:r>
                        <a:rPr sz="750" u="none" baseline="-500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675" u="sng" spc="750" baseline="-55555" dirty="0">
                          <a:solidFill>
                            <a:srgbClr val="75717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675" u="sng" baseline="-55555" dirty="0">
                          <a:solidFill>
                            <a:srgbClr val="75717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05/12/2025	</a:t>
                      </a:r>
                      <a:endParaRPr sz="675" baseline="-55555">
                        <a:latin typeface="Arial"/>
                        <a:cs typeface="Arial"/>
                      </a:endParaRPr>
                    </a:p>
                    <a:p>
                      <a:pPr marL="227329" marR="39370">
                        <a:lnSpc>
                          <a:spcPts val="550"/>
                        </a:lnSpc>
                        <a:tabLst>
                          <a:tab pos="1385570" algn="l"/>
                          <a:tab pos="2256155" algn="l"/>
                        </a:tabLst>
                      </a:pP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500" spc="-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Rate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450" spc="-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$</a:t>
                      </a: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tf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oolive</a:t>
                      </a:r>
                      <a:r>
                        <a:rPr sz="500" spc="-4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Date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55244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800" b="1" spc="-5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10096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6830" marR="142875">
                        <a:lnSpc>
                          <a:spcPct val="88800"/>
                        </a:lnSpc>
                      </a:pP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Requested</a:t>
                      </a:r>
                      <a:r>
                        <a:rPr sz="500" spc="7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Ame,ican</a:t>
                      </a:r>
                      <a:r>
                        <a:rPr sz="500" spc="-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Hooda</a:t>
                      </a:r>
                      <a:r>
                        <a:rPr sz="500" spc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r>
                        <a:rPr sz="500" spc="6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Reimbu</a:t>
                      </a:r>
                      <a:r>
                        <a:rPr sz="500" spc="-2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semenl</a:t>
                      </a:r>
                      <a:r>
                        <a:rPr sz="500" spc="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Rale</a:t>
                      </a:r>
                      <a:r>
                        <a:rPr sz="500" spc="-10" dirty="0">
                          <a:solidFill>
                            <a:srgbClr val="A7A7A7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sz="500" spc="500" dirty="0">
                          <a:solidFill>
                            <a:srgbClr val="A7A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i="1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(Not</a:t>
                      </a:r>
                      <a:r>
                        <a:rPr sz="450" i="1" spc="6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50" i="1" dirty="0">
                          <a:solidFill>
                            <a:srgbClr val="757171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550" i="1" spc="-15" dirty="0">
                          <a:solidFill>
                            <a:srgbClr val="75717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450" i="1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sxc99d</a:t>
                      </a:r>
                      <a:r>
                        <a:rPr sz="450" i="1" spc="4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i="1" spc="-5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CLJ(19(JI</a:t>
                      </a:r>
                      <a:r>
                        <a:rPr sz="450" i="1" spc="7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i="1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cusromsr</a:t>
                      </a:r>
                      <a:r>
                        <a:rPr sz="450" i="1" spc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i="1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450" i="1" spc="4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i="1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rate)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6830">
                        <a:lnSpc>
                          <a:spcPct val="100000"/>
                        </a:lnSpc>
                      </a:pP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Requested</a:t>
                      </a:r>
                      <a:r>
                        <a:rPr sz="450" spc="10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Date</a:t>
                      </a:r>
                      <a:r>
                        <a:rPr sz="450" spc="21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05112/2025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393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29235" marR="393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Calculated</a:t>
                      </a:r>
                      <a:r>
                        <a:rPr sz="500" spc="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Under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244475" marR="39370">
                        <a:lnSpc>
                          <a:spcPts val="715"/>
                        </a:lnSpc>
                        <a:spcBef>
                          <a:spcPts val="209"/>
                        </a:spcBef>
                      </a:pPr>
                      <a:r>
                        <a:rPr sz="650" spc="-25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[Z1</a:t>
                      </a:r>
                      <a:r>
                        <a:rPr sz="50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500" spc="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245745" marR="39370">
                        <a:lnSpc>
                          <a:spcPts val="955"/>
                        </a:lnSpc>
                      </a:pPr>
                      <a:r>
                        <a:rPr sz="850" dirty="0">
                          <a:solidFill>
                            <a:srgbClr val="39393C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50" spc="-40" dirty="0">
                          <a:solidFill>
                            <a:srgbClr val="39393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675" baseline="-1234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$</a:t>
                      </a:r>
                      <a:r>
                        <a:rPr sz="675" spc="600" baseline="-1234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30558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82980">
                <a:tc gridSpan="5"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100965" marR="39370">
                        <a:lnSpc>
                          <a:spcPts val="640"/>
                        </a:lnSpc>
                      </a:pPr>
                      <a:r>
                        <a:rPr sz="550" b="1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550" b="1" spc="145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50" b="1" spc="-5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 marL="227329" marR="39370">
                        <a:lnSpc>
                          <a:spcPts val="520"/>
                        </a:lnSpc>
                      </a:pP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UNDER</a:t>
                      </a: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45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A,</a:t>
                      </a:r>
                      <a:r>
                        <a:rPr sz="400" spc="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45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HM</a:t>
                      </a:r>
                      <a:r>
                        <a:rPr sz="45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WI</a:t>
                      </a:r>
                      <a:r>
                        <a:rPr sz="45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450" spc="-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REIMBURSE</a:t>
                      </a:r>
                      <a:r>
                        <a:rPr sz="450" spc="8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VDU</a:t>
                      </a:r>
                      <a:r>
                        <a:rPr sz="450" spc="-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sz="450" spc="-3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r>
                        <a:rPr sz="45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2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REPAIRS</a:t>
                      </a:r>
                      <a:r>
                        <a:rPr sz="450" spc="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YOUR</a:t>
                      </a:r>
                      <a:r>
                        <a:rPr sz="450" spc="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EFF</a:t>
                      </a: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ECTIVE</a:t>
                      </a:r>
                      <a:r>
                        <a:rPr sz="45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ACTUAL</a:t>
                      </a:r>
                      <a:r>
                        <a:rPr sz="450" spc="-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RETAIL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marL="227329" marR="3937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450" spc="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RA</a:t>
                      </a:r>
                      <a:r>
                        <a:rPr sz="450" spc="-2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45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E,</a:t>
                      </a:r>
                      <a:r>
                        <a:rPr sz="45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2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PROVlDED</a:t>
                      </a:r>
                      <a:r>
                        <a:rPr sz="45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45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HA</a:t>
                      </a:r>
                      <a:r>
                        <a:rPr sz="45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450" spc="5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SUCH</a:t>
                      </a:r>
                      <a:r>
                        <a:rPr sz="450" spc="1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RATE</a:t>
                      </a: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IS </a:t>
                      </a:r>
                      <a:r>
                        <a:rPr sz="45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REASONABLE</a:t>
                      </a:r>
                      <a:r>
                        <a:rPr sz="450" spc="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ANO</a:t>
                      </a:r>
                      <a:r>
                        <a:rPr sz="4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CONS</a:t>
                      </a:r>
                      <a:r>
                        <a:rPr sz="450" spc="-2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45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STEN</a:t>
                      </a:r>
                      <a:r>
                        <a:rPr sz="450" spc="-2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450" spc="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450" spc="-4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LOCAL</a:t>
                      </a:r>
                      <a:r>
                        <a:rPr sz="450" spc="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2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TRADE</a:t>
                      </a:r>
                      <a:r>
                        <a:rPr sz="45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5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RAC</a:t>
                      </a:r>
                      <a:r>
                        <a:rPr sz="45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45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ICES.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marR="3937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227329" marR="393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EQ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UIR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NT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,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433070" marR="39370" indent="-107950">
                        <a:lnSpc>
                          <a:spcPct val="100000"/>
                        </a:lnSpc>
                        <a:spcBef>
                          <a:spcPts val="200"/>
                        </a:spcBef>
                        <a:buClr>
                          <a:srgbClr val="757171"/>
                        </a:buClr>
                        <a:buAutoNum type="arabicPeriod"/>
                        <a:tabLst>
                          <a:tab pos="433070" algn="l"/>
                        </a:tabLst>
                      </a:pP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Establ</a:t>
                      </a:r>
                      <a:r>
                        <a:rPr sz="500" spc="-2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sh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500" spc="5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retail</a:t>
                      </a:r>
                      <a:r>
                        <a:rPr sz="500" spc="-2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500" spc="-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rate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that 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rea600ab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le</a:t>
                      </a:r>
                      <a:r>
                        <a:rPr sz="500" spc="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500" spc="-7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oonsistent</a:t>
                      </a:r>
                      <a:r>
                        <a:rPr sz="500" spc="9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500" spc="-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looa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l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trade</a:t>
                      </a:r>
                      <a:r>
                        <a:rPr sz="50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practices.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436245" marR="737235" indent="-107950">
                        <a:lnSpc>
                          <a:spcPct val="82600"/>
                        </a:lnSpc>
                        <a:spcBef>
                          <a:spcPts val="259"/>
                        </a:spcBef>
                        <a:buSzPct val="110000"/>
                        <a:buAutoNum type="arabicPeriod"/>
                        <a:tabLst>
                          <a:tab pos="438150" algn="l"/>
                        </a:tabLst>
                      </a:pPr>
                      <a:r>
                        <a:rPr sz="500" spc="-3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3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ai</a:t>
                      </a:r>
                      <a:r>
                        <a:rPr sz="500" spc="-3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nt</a:t>
                      </a:r>
                      <a:r>
                        <a:rPr sz="500" spc="-3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ai</a:t>
                      </a:r>
                      <a:r>
                        <a:rPr sz="500" spc="-3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11</a:t>
                      </a:r>
                      <a:r>
                        <a:rPr sz="500" spc="-3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reasonable</a:t>
                      </a:r>
                      <a:r>
                        <a:rPr sz="500" spc="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percentage</a:t>
                      </a:r>
                      <a:r>
                        <a:rPr sz="500" spc="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500" spc="-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r>
                        <a:rPr sz="500" spc="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labot'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sz="500" spc="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500" spc="15" dirty="0">
                          <a:solidFill>
                            <a:srgbClr val="8B888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500" spc="-2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otal</a:t>
                      </a:r>
                      <a:r>
                        <a:rPr sz="500" spc="-3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ret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ai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wafranty</a:t>
                      </a:r>
                      <a:r>
                        <a:rPr sz="50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500" spc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	</a:t>
                      </a:r>
                      <a:r>
                        <a:rPr sz="500" spc="-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sale.s.(AHM</a:t>
                      </a:r>
                      <a:r>
                        <a:rPr sz="500" spc="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500" spc="-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ennine</a:t>
                      </a:r>
                      <a:r>
                        <a:rPr sz="500" spc="1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reasonable</a:t>
                      </a:r>
                      <a:r>
                        <a:rPr sz="500" spc="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perc:enlage</a:t>
                      </a:r>
                      <a:r>
                        <a:rPr sz="500" spc="8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horn</a:t>
                      </a:r>
                      <a:r>
                        <a:rPr sz="500" spc="1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Zone/Nationa</a:t>
                      </a:r>
                      <a:r>
                        <a:rPr sz="500" spc="-2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percentages</a:t>
                      </a:r>
                      <a:r>
                        <a:rPr sz="500" spc="-10" dirty="0">
                          <a:solidFill>
                            <a:srgbClr val="A7A7A7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sz="50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326390" marR="3937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500" spc="2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Msinla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3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proper</a:t>
                      </a:r>
                      <a:r>
                        <a:rPr sz="500" spc="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ttccoun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ing</a:t>
                      </a:r>
                      <a:r>
                        <a:rPr sz="500" spc="-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records</a:t>
                      </a:r>
                      <a:r>
                        <a:rPr sz="500" spc="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500" spc="-5" dirty="0">
                          <a:solidFill>
                            <a:srgbClr val="8B888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eubst</a:t>
                      </a:r>
                      <a:r>
                        <a:rPr sz="500" spc="-10" dirty="0">
                          <a:solidFill>
                            <a:srgbClr val="A7A7A7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mliate</a:t>
                      </a:r>
                      <a:r>
                        <a:rPr sz="50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these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requirements</a:t>
                      </a:r>
                      <a:r>
                        <a:rPr sz="500" spc="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ttOOyou</a:t>
                      </a:r>
                      <a:r>
                        <a:rPr sz="500" spc="-3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35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elfective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439420" marR="393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retail</a:t>
                      </a:r>
                      <a:r>
                        <a:rPr sz="500" spc="-1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500" spc="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rate.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3885">
                <a:tc gridSpan="5"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561340" marR="388620" indent="-460375">
                        <a:lnSpc>
                          <a:spcPct val="102000"/>
                        </a:lnSpc>
                      </a:pPr>
                      <a:r>
                        <a:rPr sz="50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OPT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500" spc="19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500" spc="265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500" spc="45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(F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ormula</a:t>
                      </a:r>
                      <a:r>
                        <a:rPr sz="500" spc="55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Ra</a:t>
                      </a:r>
                      <a:r>
                        <a:rPr sz="50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te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sz="500" spc="7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3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24</a:t>
                      </a:r>
                      <a:r>
                        <a:rPr sz="500" spc="-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0'%</a:t>
                      </a:r>
                      <a:r>
                        <a:rPr sz="500" spc="-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technici</a:t>
                      </a:r>
                      <a:r>
                        <a:rPr sz="50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'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500" spc="65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average</a:t>
                      </a:r>
                      <a:r>
                        <a:rPr sz="500" spc="9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hourl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500" spc="15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Times New Roman"/>
                          <a:cs typeface="Times New Roman"/>
                        </a:rPr>
                        <a:t>rate+</a:t>
                      </a:r>
                      <a:r>
                        <a:rPr sz="500" spc="70" dirty="0">
                          <a:solidFill>
                            <a:srgbClr val="4D4A4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Times New Roman"/>
                          <a:cs typeface="Times New Roman"/>
                        </a:rPr>
                        <a:t>100%</a:t>
                      </a:r>
                      <a:r>
                        <a:rPr sz="500" spc="80" dirty="0">
                          <a:solidFill>
                            <a:srgbClr val="5E5B5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50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hourl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500" spc="9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cos</a:t>
                      </a:r>
                      <a:r>
                        <a:rPr sz="50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500" spc="135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500" spc="65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te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ch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nic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500" spc="4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5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sz="500" spc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500" spc="6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lls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ted</a:t>
                      </a:r>
                      <a:r>
                        <a:rPr sz="500" spc="1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fringe</a:t>
                      </a:r>
                      <a:r>
                        <a:rPr sz="500" spc="5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benefits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227329" marR="3937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450" spc="-1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REQUIREMENTS</a:t>
                      </a:r>
                      <a:r>
                        <a:rPr sz="45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marL="436245" marR="39370" indent="-111125">
                        <a:lnSpc>
                          <a:spcPct val="100000"/>
                        </a:lnSpc>
                        <a:spcBef>
                          <a:spcPts val="295"/>
                        </a:spcBef>
                        <a:buAutoNum type="arabicPeriod"/>
                        <a:tabLst>
                          <a:tab pos="436245" algn="l"/>
                        </a:tabLst>
                      </a:pP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Complete</a:t>
                      </a:r>
                      <a:r>
                        <a:rPr sz="500" spc="-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the wo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kshoot</a:t>
                      </a:r>
                      <a:r>
                        <a:rPr sz="500" spc="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500" spc="-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2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ummary</a:t>
                      </a:r>
                      <a:r>
                        <a:rPr sz="500" spc="-4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portion</a:t>
                      </a:r>
                      <a:r>
                        <a:rPr sz="500" spc="-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500" spc="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B</a:t>
                      </a:r>
                      <a:r>
                        <a:rPr sz="500" spc="6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fo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11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n.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440690" marR="39370" indent="-112395">
                        <a:lnSpc>
                          <a:spcPct val="100000"/>
                        </a:lnSpc>
                        <a:spcBef>
                          <a:spcPts val="50"/>
                        </a:spcBef>
                        <a:buSzPct val="110000"/>
                        <a:buAutoNum type="arabicPeriod"/>
                        <a:tabLst>
                          <a:tab pos="440690" algn="l"/>
                        </a:tabLst>
                      </a:pP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Attle</a:t>
                      </a:r>
                      <a:r>
                        <a:rPr sz="500" spc="-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cttlculttled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under</a:t>
                      </a:r>
                      <a:r>
                        <a:rPr sz="500" spc="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option</a:t>
                      </a:r>
                      <a:r>
                        <a:rPr sz="50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Bis</a:t>
                      </a:r>
                      <a:r>
                        <a:rPr sz="500" spc="17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sz="500" spc="4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500" spc="-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exceed</a:t>
                      </a:r>
                      <a:r>
                        <a:rPr sz="500" spc="-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you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3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effec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ive</a:t>
                      </a:r>
                      <a:r>
                        <a:rPr sz="500" dirty="0">
                          <a:solidFill>
                            <a:srgbClr val="A7A7A7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85" dirty="0">
                          <a:solidFill>
                            <a:srgbClr val="A7A7A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actual</a:t>
                      </a:r>
                      <a:r>
                        <a:rPr sz="500" spc="-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reta.il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500" spc="-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rtt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e.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3550">
                <a:tc gridSpan="5"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99695" marR="264160" indent="4445">
                        <a:lnSpc>
                          <a:spcPct val="90100"/>
                        </a:lnSpc>
                        <a:spcBef>
                          <a:spcPts val="5"/>
                        </a:spcBef>
                      </a:pP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I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roquc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st</a:t>
                      </a:r>
                      <a:r>
                        <a:rPr sz="500" spc="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500" spc="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wcmanly</a:t>
                      </a:r>
                      <a:r>
                        <a:rPr sz="500" spc="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cimbursomcn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ralc</a:t>
                      </a:r>
                      <a:r>
                        <a:rPr sz="500" spc="2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sz="500" spc="-1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established</a:t>
                      </a:r>
                      <a:r>
                        <a:rPr sz="500" spc="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sz="500" spc="-3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!ho</a:t>
                      </a:r>
                      <a:r>
                        <a:rPr sz="500" spc="-7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abo</a:t>
                      </a:r>
                      <a:r>
                        <a:rPr sz="500" spc="-2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vc-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namo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doa1crsh</a:t>
                      </a:r>
                      <a:r>
                        <a:rPr sz="500" spc="-3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3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7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using</a:t>
                      </a:r>
                      <a:r>
                        <a:rPr sz="500" spc="4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ormula</a:t>
                      </a:r>
                      <a:r>
                        <a:rPr sz="500" spc="-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dIDCkcd</a:t>
                      </a:r>
                      <a:r>
                        <a:rPr sz="500" spc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above.</a:t>
                      </a:r>
                      <a:r>
                        <a:rPr sz="50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500" spc="15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hereby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certify</a:t>
                      </a:r>
                      <a:r>
                        <a:rPr sz="500" spc="4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tha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500" spc="5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500" spc="-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information</a:t>
                      </a:r>
                      <a:r>
                        <a:rPr sz="50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50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500" spc="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form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sz="500" spc="-5" dirty="0">
                          <a:solidFill>
                            <a:srgbClr val="75717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50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1,ue </a:t>
                      </a:r>
                      <a:r>
                        <a:rPr sz="500" spc="-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t1nd</a:t>
                      </a:r>
                      <a:r>
                        <a:rPr sz="500" spc="-6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correct</a:t>
                      </a:r>
                      <a:r>
                        <a:rPr sz="500" spc="-1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500" spc="-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agree</a:t>
                      </a:r>
                      <a:r>
                        <a:rPr sz="500" spc="1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500" spc="-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ma</a:t>
                      </a:r>
                      <a:r>
                        <a:rPr sz="50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available</a:t>
                      </a:r>
                      <a:r>
                        <a:rPr sz="500" spc="-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sz="50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r6COrds</a:t>
                      </a:r>
                      <a:r>
                        <a:rPr sz="500" spc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deemed </a:t>
                      </a:r>
                      <a:r>
                        <a:rPr sz="500" spc="-2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nece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ssary</a:t>
                      </a:r>
                      <a:r>
                        <a:rPr sz="500" spc="-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500" spc="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500" spc="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500" spc="-2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subs</a:t>
                      </a:r>
                      <a:r>
                        <a:rPr sz="500" spc="-2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1antiat</a:t>
                      </a:r>
                      <a:r>
                        <a:rPr sz="500" spc="-2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500" spc="4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hi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500" spc="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nf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orm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ation</a:t>
                      </a:r>
                      <a:r>
                        <a:rPr sz="500" spc="-2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upon</a:t>
                      </a:r>
                      <a:r>
                        <a:rPr sz="50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50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he </a:t>
                      </a:r>
                      <a:r>
                        <a:rPr sz="500" spc="-5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re&lt;1uest</a:t>
                      </a:r>
                      <a:r>
                        <a:rPr sz="500" spc="-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500" spc="6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AHM.</a:t>
                      </a:r>
                      <a:r>
                        <a:rPr sz="500" spc="-1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500" spc="6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so</a:t>
                      </a:r>
                      <a:r>
                        <a:rPr sz="50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undera</a:t>
                      </a:r>
                      <a:r>
                        <a:rPr sz="500" spc="-2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U1at</a:t>
                      </a:r>
                      <a:r>
                        <a:rPr sz="500" spc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noncomplianre</a:t>
                      </a:r>
                      <a:r>
                        <a:rPr sz="500" spc="4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50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requ</a:t>
                      </a:r>
                      <a:r>
                        <a:rPr sz="500" spc="-2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2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rement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1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500" spc="-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discrepancitts </a:t>
                      </a:r>
                      <a:r>
                        <a:rPr sz="500" spc="-3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btttwieen</a:t>
                      </a:r>
                      <a:r>
                        <a:rPr sz="500" spc="-15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esta</a:t>
                      </a:r>
                      <a:r>
                        <a:rPr sz="500" spc="-1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blishttd</a:t>
                      </a:r>
                      <a:r>
                        <a:rPr sz="500" spc="50" dirty="0">
                          <a:solidFill>
                            <a:srgbClr val="5E5B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rate</a:t>
                      </a:r>
                      <a:r>
                        <a:rPr sz="500" spc="5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500" spc="-2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Ille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efh,c</a:t>
                      </a:r>
                      <a:r>
                        <a:rPr sz="50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ive</a:t>
                      </a:r>
                      <a:r>
                        <a:rPr sz="500" spc="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relail</a:t>
                      </a:r>
                      <a:r>
                        <a:rPr sz="500" spc="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labor</a:t>
                      </a:r>
                      <a:r>
                        <a:rPr sz="500" spc="7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rale</a:t>
                      </a:r>
                      <a:r>
                        <a:rPr sz="500" spc="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verified</a:t>
                      </a:r>
                      <a:r>
                        <a:rPr sz="500" spc="-1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500" spc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AHM</a:t>
                      </a:r>
                      <a:r>
                        <a:rPr sz="500" spc="-3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wi</a:t>
                      </a:r>
                      <a:r>
                        <a:rPr sz="500" dirty="0">
                          <a:solidFill>
                            <a:srgbClr val="39393C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result</a:t>
                      </a:r>
                      <a:r>
                        <a:rPr sz="500" spc="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4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chargebacks.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1135">
                <a:tc gridSpan="3"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Dealer</a:t>
                      </a:r>
                      <a:r>
                        <a:rPr sz="500" spc="-2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8B8888"/>
                          </a:solidFill>
                          <a:latin typeface="Arial"/>
                          <a:cs typeface="Arial"/>
                        </a:rPr>
                        <a:t>Principa</a:t>
                      </a:r>
                      <a:r>
                        <a:rPr sz="500" spc="-10" dirty="0">
                          <a:solidFill>
                            <a:srgbClr val="4D4A4D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24765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42570" marR="3937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0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Date</a:t>
                      </a:r>
                      <a:r>
                        <a:rPr sz="500" spc="5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757171"/>
                          </a:solidFill>
                          <a:latin typeface="Arial"/>
                          <a:cs typeface="Arial"/>
                        </a:rPr>
                        <a:t>05112f2025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" name="object 15"/>
          <p:cNvSpPr/>
          <p:nvPr/>
        </p:nvSpPr>
        <p:spPr>
          <a:xfrm>
            <a:off x="4903089" y="3657980"/>
            <a:ext cx="1046480" cy="0"/>
          </a:xfrm>
          <a:custGeom>
            <a:avLst/>
            <a:gdLst/>
            <a:ahLst/>
            <a:cxnLst/>
            <a:rect l="l" t="t" r="r" b="b"/>
            <a:pathLst>
              <a:path w="1046479">
                <a:moveTo>
                  <a:pt x="0" y="0"/>
                </a:moveTo>
                <a:lnTo>
                  <a:pt x="104648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480305" y="1656969"/>
            <a:ext cx="107251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3A7BBB"/>
                </a:solidFill>
                <a:latin typeface="Arial"/>
                <a:cs typeface="Arial"/>
              </a:rPr>
              <a:t>(</a:t>
            </a:r>
            <a:r>
              <a:rPr sz="1100" b="1" spc="65" dirty="0">
                <a:solidFill>
                  <a:srgbClr val="3A7BBB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3A7BBB"/>
                </a:solidFill>
                <a:latin typeface="Arial"/>
                <a:cs typeface="Arial"/>
              </a:rPr>
              <a:t>Q</a:t>
            </a:r>
            <a:r>
              <a:rPr sz="1100" b="1" spc="70" dirty="0">
                <a:solidFill>
                  <a:srgbClr val="3A7BBB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3A7BBB"/>
                </a:solidFill>
                <a:latin typeface="Arial"/>
                <a:cs typeface="Arial"/>
              </a:rPr>
              <a:t>)</a:t>
            </a:r>
            <a:r>
              <a:rPr sz="1100" b="1" spc="65" dirty="0">
                <a:solidFill>
                  <a:srgbClr val="3A7BBB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3A7BBB"/>
                </a:solidFill>
                <a:latin typeface="Arial"/>
                <a:cs typeface="Arial"/>
              </a:rPr>
              <a:t>H</a:t>
            </a:r>
            <a:r>
              <a:rPr sz="1100" b="1" spc="55" dirty="0">
                <a:solidFill>
                  <a:srgbClr val="3A7BBB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3A7BBB"/>
                </a:solidFill>
                <a:latin typeface="Arial"/>
                <a:cs typeface="Arial"/>
              </a:rPr>
              <a:t>O</a:t>
            </a:r>
            <a:r>
              <a:rPr sz="1100" b="1" spc="70" dirty="0">
                <a:solidFill>
                  <a:srgbClr val="3A7BBB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3A7BBB"/>
                </a:solidFill>
                <a:latin typeface="Arial"/>
                <a:cs typeface="Arial"/>
              </a:rPr>
              <a:t>N</a:t>
            </a:r>
            <a:r>
              <a:rPr sz="1100" b="1" spc="55" dirty="0">
                <a:solidFill>
                  <a:srgbClr val="3A7BBB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3A7BBB"/>
                </a:solidFill>
                <a:latin typeface="Arial"/>
                <a:cs typeface="Arial"/>
              </a:rPr>
              <a:t>D</a:t>
            </a:r>
            <a:r>
              <a:rPr sz="1100" b="1" spc="55" dirty="0">
                <a:solidFill>
                  <a:srgbClr val="3A7BBB"/>
                </a:solidFill>
                <a:latin typeface="Arial"/>
                <a:cs typeface="Arial"/>
              </a:rPr>
              <a:t> </a:t>
            </a:r>
            <a:r>
              <a:rPr sz="1100" b="1" spc="-50" dirty="0">
                <a:solidFill>
                  <a:srgbClr val="3A7BBB"/>
                </a:solidFill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97270" y="1570736"/>
            <a:ext cx="1795145" cy="321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760"/>
              </a:lnSpc>
              <a:spcBef>
                <a:spcPts val="95"/>
              </a:spcBef>
            </a:pPr>
            <a:r>
              <a:rPr sz="650" b="1" dirty="0">
                <a:solidFill>
                  <a:srgbClr val="39393C"/>
                </a:solidFill>
                <a:latin typeface="Arial"/>
                <a:cs typeface="Arial"/>
              </a:rPr>
              <a:t>DEALER</a:t>
            </a:r>
            <a:r>
              <a:rPr sz="650" b="1" spc="110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39393C"/>
                </a:solidFill>
                <a:latin typeface="Arial"/>
                <a:cs typeface="Arial"/>
              </a:rPr>
              <a:t>REQUEST</a:t>
            </a:r>
            <a:r>
              <a:rPr sz="650" b="1" spc="55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39393C"/>
                </a:solidFill>
                <a:latin typeface="Arial"/>
                <a:cs typeface="Arial"/>
              </a:rPr>
              <a:t>FOR</a:t>
            </a:r>
            <a:r>
              <a:rPr sz="650" b="1" spc="65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39393C"/>
                </a:solidFill>
                <a:latin typeface="Arial"/>
                <a:cs typeface="Arial"/>
              </a:rPr>
              <a:t>CHANGE</a:t>
            </a:r>
            <a:endParaRPr sz="650">
              <a:latin typeface="Arial"/>
              <a:cs typeface="Arial"/>
            </a:endParaRPr>
          </a:p>
          <a:p>
            <a:pPr algn="ctr">
              <a:lnSpc>
                <a:spcPts val="760"/>
              </a:lnSpc>
            </a:pPr>
            <a:r>
              <a:rPr sz="650" b="1" dirty="0">
                <a:solidFill>
                  <a:srgbClr val="39393C"/>
                </a:solidFill>
                <a:latin typeface="Arial"/>
                <a:cs typeface="Arial"/>
              </a:rPr>
              <a:t>OR</a:t>
            </a:r>
            <a:r>
              <a:rPr sz="650" b="1" spc="50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39393C"/>
                </a:solidFill>
                <a:latin typeface="Arial"/>
                <a:cs typeface="Arial"/>
              </a:rPr>
              <a:t>ESTABLISHMENT</a:t>
            </a:r>
            <a:r>
              <a:rPr sz="650" b="1" spc="160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39393C"/>
                </a:solidFill>
                <a:latin typeface="Arial"/>
                <a:cs typeface="Arial"/>
              </a:rPr>
              <a:t>OF</a:t>
            </a:r>
            <a:r>
              <a:rPr sz="650" b="1" spc="15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39393C"/>
                </a:solidFill>
                <a:latin typeface="Arial"/>
                <a:cs typeface="Arial"/>
              </a:rPr>
              <a:t>A</a:t>
            </a:r>
            <a:r>
              <a:rPr sz="650" b="1" spc="45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39393C"/>
                </a:solidFill>
                <a:latin typeface="Arial"/>
                <a:cs typeface="Arial"/>
              </a:rPr>
              <a:t>SERVICE</a:t>
            </a:r>
            <a:r>
              <a:rPr sz="650" b="1" spc="80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650" b="1" spc="-20" dirty="0">
                <a:solidFill>
                  <a:srgbClr val="39393C"/>
                </a:solidFill>
                <a:latin typeface="Arial"/>
                <a:cs typeface="Arial"/>
              </a:rPr>
              <a:t>SHOP</a:t>
            </a:r>
            <a:endParaRPr sz="650">
              <a:latin typeface="Arial"/>
              <a:cs typeface="Arial"/>
            </a:endParaRPr>
          </a:p>
          <a:p>
            <a:pPr marL="4445" algn="ctr">
              <a:lnSpc>
                <a:spcPct val="100000"/>
              </a:lnSpc>
              <a:spcBef>
                <a:spcPts val="25"/>
              </a:spcBef>
            </a:pPr>
            <a:r>
              <a:rPr sz="650" b="1" dirty="0">
                <a:solidFill>
                  <a:srgbClr val="4D4A4D"/>
                </a:solidFill>
                <a:latin typeface="Arial"/>
                <a:cs typeface="Arial"/>
              </a:rPr>
              <a:t>WARRANTY</a:t>
            </a:r>
            <a:r>
              <a:rPr sz="650" b="1" spc="95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39393C"/>
                </a:solidFill>
                <a:latin typeface="Arial"/>
                <a:cs typeface="Arial"/>
              </a:rPr>
              <a:t>LABOR</a:t>
            </a:r>
            <a:r>
              <a:rPr sz="650" b="1" spc="70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650" b="1" spc="-20" dirty="0">
                <a:solidFill>
                  <a:srgbClr val="39393C"/>
                </a:solidFill>
                <a:latin typeface="Arial"/>
                <a:cs typeface="Arial"/>
              </a:rPr>
              <a:t>RATE</a:t>
            </a:r>
            <a:endParaRPr sz="6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14833" y="3142107"/>
            <a:ext cx="3863975" cy="468630"/>
          </a:xfrm>
          <a:custGeom>
            <a:avLst/>
            <a:gdLst/>
            <a:ahLst/>
            <a:cxnLst/>
            <a:rect l="l" t="t" r="r" b="b"/>
            <a:pathLst>
              <a:path w="3863975" h="468629">
                <a:moveTo>
                  <a:pt x="3863848" y="0"/>
                </a:moveTo>
                <a:lnTo>
                  <a:pt x="0" y="0"/>
                </a:lnTo>
                <a:lnTo>
                  <a:pt x="0" y="468629"/>
                </a:lnTo>
                <a:lnTo>
                  <a:pt x="3863848" y="468629"/>
                </a:lnTo>
                <a:lnTo>
                  <a:pt x="3863848" y="0"/>
                </a:lnTo>
                <a:close/>
              </a:path>
            </a:pathLst>
          </a:custGeom>
          <a:solidFill>
            <a:srgbClr val="2C34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01574" y="3135248"/>
            <a:ext cx="39116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30" dirty="0">
                <a:solidFill>
                  <a:srgbClr val="FCFCFC"/>
                </a:solidFill>
                <a:latin typeface="Arial"/>
                <a:cs typeface="Arial"/>
              </a:rPr>
              <a:t>THEN</a:t>
            </a:r>
            <a:r>
              <a:rPr sz="2700" spc="-35" dirty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FCFCFC"/>
                </a:solidFill>
                <a:latin typeface="Arial"/>
                <a:cs typeface="Arial"/>
              </a:rPr>
              <a:t>YOU</a:t>
            </a:r>
            <a:r>
              <a:rPr sz="2700" spc="-100" dirty="0">
                <a:solidFill>
                  <a:srgbClr val="FCFCFC"/>
                </a:solidFill>
                <a:latin typeface="Arial"/>
                <a:cs typeface="Arial"/>
              </a:rPr>
              <a:t> SIMPLY</a:t>
            </a:r>
            <a:r>
              <a:rPr sz="2700" spc="-155" dirty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700" spc="-20" dirty="0">
                <a:solidFill>
                  <a:srgbClr val="FCFCFC"/>
                </a:solidFill>
                <a:latin typeface="Arial"/>
                <a:cs typeface="Arial"/>
              </a:rPr>
              <a:t>SIGN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09790" y="3563492"/>
            <a:ext cx="2673985" cy="468630"/>
          </a:xfrm>
          <a:custGeom>
            <a:avLst/>
            <a:gdLst/>
            <a:ahLst/>
            <a:cxnLst/>
            <a:rect l="l" t="t" r="r" b="b"/>
            <a:pathLst>
              <a:path w="2673985" h="468629">
                <a:moveTo>
                  <a:pt x="2673985" y="0"/>
                </a:moveTo>
                <a:lnTo>
                  <a:pt x="0" y="0"/>
                </a:lnTo>
                <a:lnTo>
                  <a:pt x="0" y="468629"/>
                </a:lnTo>
                <a:lnTo>
                  <a:pt x="2673985" y="468629"/>
                </a:lnTo>
                <a:lnTo>
                  <a:pt x="2673985" y="0"/>
                </a:lnTo>
                <a:close/>
              </a:path>
            </a:pathLst>
          </a:custGeom>
          <a:solidFill>
            <a:srgbClr val="2C34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96544" y="3556761"/>
            <a:ext cx="27152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10" dirty="0">
                <a:solidFill>
                  <a:srgbClr val="FCFCFC"/>
                </a:solidFill>
                <a:latin typeface="Arial"/>
                <a:cs typeface="Arial"/>
              </a:rPr>
              <a:t>THE</a:t>
            </a:r>
            <a:r>
              <a:rPr sz="2700" spc="-220" dirty="0">
                <a:solidFill>
                  <a:srgbClr val="FCFCFC"/>
                </a:solidFill>
                <a:latin typeface="Arial"/>
                <a:cs typeface="Arial"/>
              </a:rPr>
              <a:t> </a:t>
            </a:r>
            <a:r>
              <a:rPr sz="2700" spc="-110" dirty="0">
                <a:solidFill>
                  <a:srgbClr val="FCFCFC"/>
                </a:solidFill>
                <a:latin typeface="Arial"/>
                <a:cs typeface="Arial"/>
              </a:rPr>
              <a:t>SUBMISSION</a:t>
            </a:r>
            <a:endParaRPr sz="27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591944" y="3994022"/>
            <a:ext cx="1110615" cy="468630"/>
          </a:xfrm>
          <a:custGeom>
            <a:avLst/>
            <a:gdLst/>
            <a:ahLst/>
            <a:cxnLst/>
            <a:rect l="l" t="t" r="r" b="b"/>
            <a:pathLst>
              <a:path w="1110614" h="468629">
                <a:moveTo>
                  <a:pt x="1110576" y="0"/>
                </a:moveTo>
                <a:lnTo>
                  <a:pt x="0" y="0"/>
                </a:lnTo>
                <a:lnTo>
                  <a:pt x="0" y="468629"/>
                </a:lnTo>
                <a:lnTo>
                  <a:pt x="1110576" y="468629"/>
                </a:lnTo>
                <a:lnTo>
                  <a:pt x="1110576" y="0"/>
                </a:lnTo>
                <a:close/>
              </a:path>
            </a:pathLst>
          </a:custGeom>
          <a:solidFill>
            <a:srgbClr val="2C34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578991" y="3986860"/>
            <a:ext cx="1177290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305" dirty="0">
                <a:solidFill>
                  <a:srgbClr val="FCFCFC"/>
                </a:solidFill>
                <a:latin typeface="Arial"/>
                <a:cs typeface="Arial"/>
              </a:rPr>
              <a:t>LETTER!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563739" y="6096122"/>
            <a:ext cx="473075" cy="1327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" dirty="0">
                <a:solidFill>
                  <a:srgbClr val="757171"/>
                </a:solidFill>
                <a:latin typeface="Arial"/>
                <a:cs typeface="Arial"/>
              </a:rPr>
              <a:t>AWL</a:t>
            </a:r>
            <a:r>
              <a:rPr sz="300" spc="200" dirty="0">
                <a:solidFill>
                  <a:srgbClr val="757171"/>
                </a:solidFill>
                <a:latin typeface="Arial"/>
                <a:cs typeface="Arial"/>
              </a:rPr>
              <a:t> </a:t>
            </a:r>
            <a:r>
              <a:rPr sz="300" spc="-10" dirty="0">
                <a:solidFill>
                  <a:srgbClr val="8B8888"/>
                </a:solidFill>
                <a:latin typeface="Arial"/>
                <a:cs typeface="Arial"/>
              </a:rPr>
              <a:t>30Ge-26fl0'4(CM03J</a:t>
            </a:r>
            <a:endParaRPr sz="300">
              <a:latin typeface="Arial"/>
              <a:cs typeface="Arial"/>
            </a:endParaRPr>
          </a:p>
          <a:p>
            <a:pPr marL="186055">
              <a:lnSpc>
                <a:spcPct val="100000"/>
              </a:lnSpc>
              <a:spcBef>
                <a:spcPts val="35"/>
              </a:spcBef>
            </a:pPr>
            <a:r>
              <a:rPr sz="350" spc="-10" dirty="0">
                <a:solidFill>
                  <a:srgbClr val="757171"/>
                </a:solidFill>
                <a:latin typeface="Times New Roman"/>
                <a:cs typeface="Times New Roman"/>
              </a:rPr>
              <a:t>Rev</a:t>
            </a:r>
            <a:r>
              <a:rPr sz="350" spc="-10" dirty="0">
                <a:solidFill>
                  <a:srgbClr val="B9B9B9"/>
                </a:solidFill>
                <a:latin typeface="Times New Roman"/>
                <a:cs typeface="Times New Roman"/>
              </a:rPr>
              <a:t>.</a:t>
            </a:r>
            <a:r>
              <a:rPr sz="350" spc="-10" dirty="0">
                <a:solidFill>
                  <a:srgbClr val="8B8888"/>
                </a:solidFill>
                <a:latin typeface="Times New Roman"/>
                <a:cs typeface="Times New Roman"/>
              </a:rPr>
              <a:t>81161202</a:t>
            </a:r>
            <a:r>
              <a:rPr sz="350" spc="-10" dirty="0">
                <a:solidFill>
                  <a:srgbClr val="A7A7A7"/>
                </a:solidFill>
                <a:latin typeface="Times New Roman"/>
                <a:cs typeface="Times New Roman"/>
              </a:rPr>
              <a:t>1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13191" y="2495169"/>
            <a:ext cx="272415" cy="10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3/14</a:t>
            </a:r>
            <a:r>
              <a:rPr sz="500" spc="-10" dirty="0">
                <a:solidFill>
                  <a:srgbClr val="757171"/>
                </a:solidFill>
                <a:latin typeface="Times New Roman"/>
                <a:cs typeface="Times New Roman"/>
              </a:rPr>
              <a:t>/</a:t>
            </a: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2025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11667" y="2793339"/>
            <a:ext cx="1235075" cy="5588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Stella</a:t>
            </a:r>
            <a:r>
              <a:rPr sz="500" spc="-10" dirty="0">
                <a:solidFill>
                  <a:srgbClr val="1A233C"/>
                </a:solidFill>
                <a:latin typeface="Times New Roman"/>
                <a:cs typeface="Times New Roman"/>
              </a:rPr>
              <a:t>nt</a:t>
            </a:r>
            <a:r>
              <a:rPr sz="500" spc="-10" dirty="0">
                <a:solidFill>
                  <a:srgbClr val="926B46"/>
                </a:solidFill>
                <a:latin typeface="Times New Roman"/>
                <a:cs typeface="Times New Roman"/>
              </a:rPr>
              <a:t>l</a:t>
            </a: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s</a:t>
            </a:r>
            <a:endParaRPr sz="500">
              <a:latin typeface="Times New Roman"/>
              <a:cs typeface="Times New Roman"/>
            </a:endParaRPr>
          </a:p>
          <a:p>
            <a:pPr marL="12700" marR="505459" algn="just">
              <a:lnSpc>
                <a:spcPct val="112700"/>
              </a:lnSpc>
              <a:spcBef>
                <a:spcPts val="35"/>
              </a:spcBef>
            </a:pP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Sout</a:t>
            </a:r>
            <a:r>
              <a:rPr sz="500" dirty="0">
                <a:solidFill>
                  <a:srgbClr val="1A233C"/>
                </a:solidFill>
                <a:latin typeface="Times New Roman"/>
                <a:cs typeface="Times New Roman"/>
              </a:rPr>
              <a:t>h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eut</a:t>
            </a:r>
            <a:r>
              <a:rPr sz="500" spc="220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2B222A"/>
                </a:solidFill>
                <a:latin typeface="Times New Roman"/>
                <a:cs typeface="Times New Roman"/>
              </a:rPr>
              <a:t>Busine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ss</a:t>
            </a:r>
            <a:r>
              <a:rPr sz="500" spc="185" dirty="0">
                <a:solidFill>
                  <a:srgbClr val="4D4A4D"/>
                </a:solidFill>
                <a:latin typeface="Times New Roman"/>
                <a:cs typeface="Times New Roman"/>
              </a:rPr>
              <a:t> </a:t>
            </a: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Cente</a:t>
            </a:r>
            <a:r>
              <a:rPr sz="500" spc="-10" dirty="0">
                <a:solidFill>
                  <a:srgbClr val="364D69"/>
                </a:solidFill>
                <a:latin typeface="Times New Roman"/>
                <a:cs typeface="Times New Roman"/>
              </a:rPr>
              <a:t>r</a:t>
            </a:r>
            <a:r>
              <a:rPr sz="500" spc="500" dirty="0">
                <a:solidFill>
                  <a:srgbClr val="364D69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Attn</a:t>
            </a:r>
            <a:r>
              <a:rPr sz="500" dirty="0">
                <a:solidFill>
                  <a:srgbClr val="42678E"/>
                </a:solidFill>
                <a:latin typeface="Arial"/>
                <a:cs typeface="Arial"/>
              </a:rPr>
              <a:t>:</a:t>
            </a:r>
            <a:r>
              <a:rPr sz="500" spc="125" dirty="0">
                <a:solidFill>
                  <a:srgbClr val="42678E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2B222A"/>
                </a:solidFill>
                <a:latin typeface="Arial"/>
                <a:cs typeface="Arial"/>
              </a:rPr>
              <a:t>W</a:t>
            </a:r>
            <a:r>
              <a:rPr sz="500" dirty="0">
                <a:solidFill>
                  <a:srgbClr val="533A33"/>
                </a:solidFill>
                <a:latin typeface="Arial"/>
                <a:cs typeface="Arial"/>
              </a:rPr>
              <a:t>a</a:t>
            </a:r>
            <a:r>
              <a:rPr sz="500" dirty="0">
                <a:solidFill>
                  <a:srgbClr val="1A233C"/>
                </a:solidFill>
                <a:latin typeface="Arial"/>
                <a:cs typeface="Arial"/>
              </a:rPr>
              <a:t>r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r</a:t>
            </a:r>
            <a:r>
              <a:rPr sz="500" dirty="0">
                <a:solidFill>
                  <a:srgbClr val="2B222A"/>
                </a:solidFill>
                <a:latin typeface="Arial"/>
                <a:cs typeface="Arial"/>
              </a:rPr>
              <a:t>anty</a:t>
            </a:r>
            <a:r>
              <a:rPr sz="500" spc="130" dirty="0">
                <a:solidFill>
                  <a:srgbClr val="2B222A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Manager</a:t>
            </a:r>
            <a:r>
              <a:rPr sz="500" spc="500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2B222A"/>
                </a:solidFill>
                <a:latin typeface="Arial"/>
                <a:cs typeface="Arial"/>
              </a:rPr>
              <a:t>10300 </a:t>
            </a:r>
            <a:r>
              <a:rPr sz="500" spc="-10" dirty="0">
                <a:solidFill>
                  <a:srgbClr val="533A33"/>
                </a:solidFill>
                <a:latin typeface="Arial"/>
                <a:cs typeface="Arial"/>
              </a:rPr>
              <a:t>Boggy</a:t>
            </a:r>
            <a:r>
              <a:rPr sz="500" dirty="0">
                <a:solidFill>
                  <a:srgbClr val="533A33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C</a:t>
            </a:r>
            <a:r>
              <a:rPr sz="500" spc="-10" dirty="0">
                <a:solidFill>
                  <a:srgbClr val="1A233C"/>
                </a:solidFill>
                <a:latin typeface="Arial"/>
                <a:cs typeface="Arial"/>
              </a:rPr>
              <a:t>r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e</a:t>
            </a:r>
            <a:r>
              <a:rPr sz="500" spc="-10" dirty="0">
                <a:solidFill>
                  <a:srgbClr val="2B222A"/>
                </a:solidFill>
                <a:latin typeface="Arial"/>
                <a:cs typeface="Arial"/>
              </a:rPr>
              <a:t>ek</a:t>
            </a:r>
            <a:r>
              <a:rPr sz="500" spc="10" dirty="0">
                <a:solidFill>
                  <a:srgbClr val="2B222A"/>
                </a:solidFill>
                <a:latin typeface="Arial"/>
                <a:cs typeface="Arial"/>
              </a:rPr>
              <a:t> </a:t>
            </a:r>
            <a:r>
              <a:rPr sz="500" spc="-20" dirty="0">
                <a:solidFill>
                  <a:srgbClr val="2B222A"/>
                </a:solidFill>
                <a:latin typeface="Arial"/>
                <a:cs typeface="Arial"/>
              </a:rPr>
              <a:t>R</a:t>
            </a:r>
            <a:r>
              <a:rPr sz="500" spc="-20" dirty="0">
                <a:solidFill>
                  <a:srgbClr val="4D4A4D"/>
                </a:solidFill>
                <a:latin typeface="Arial"/>
                <a:cs typeface="Arial"/>
              </a:rPr>
              <a:t>o</a:t>
            </a:r>
            <a:r>
              <a:rPr sz="500" spc="-20" dirty="0">
                <a:solidFill>
                  <a:srgbClr val="2B222A"/>
                </a:solidFill>
                <a:latin typeface="Arial"/>
                <a:cs typeface="Arial"/>
              </a:rPr>
              <a:t>ad</a:t>
            </a:r>
            <a:r>
              <a:rPr sz="500" spc="500" dirty="0">
                <a:solidFill>
                  <a:srgbClr val="2B222A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2B222A"/>
                </a:solidFill>
                <a:latin typeface="Arial"/>
                <a:cs typeface="Arial"/>
              </a:rPr>
              <a:t>Or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la</a:t>
            </a:r>
            <a:r>
              <a:rPr sz="500" dirty="0">
                <a:solidFill>
                  <a:srgbClr val="2B222A"/>
                </a:solidFill>
                <a:latin typeface="Arial"/>
                <a:cs typeface="Arial"/>
              </a:rPr>
              <a:t>ndo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,</a:t>
            </a:r>
            <a:r>
              <a:rPr sz="500" spc="-55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2B222A"/>
                </a:solidFill>
                <a:latin typeface="Arial"/>
                <a:cs typeface="Arial"/>
              </a:rPr>
              <a:t>F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L</a:t>
            </a:r>
            <a:r>
              <a:rPr sz="500" spc="20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2B222A"/>
                </a:solidFill>
                <a:latin typeface="Arial"/>
                <a:cs typeface="Arial"/>
              </a:rPr>
              <a:t>32824</a:t>
            </a:r>
            <a:endParaRPr sz="500">
              <a:latin typeface="Arial"/>
              <a:cs typeface="Arial"/>
            </a:endParaRPr>
          </a:p>
          <a:p>
            <a:pPr marL="15240" algn="just">
              <a:lnSpc>
                <a:spcPct val="100000"/>
              </a:lnSpc>
              <a:spcBef>
                <a:spcPts val="30"/>
              </a:spcBef>
            </a:pP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V</a:t>
            </a:r>
            <a:r>
              <a:rPr sz="500" spc="-10" dirty="0">
                <a:solidFill>
                  <a:srgbClr val="6B3E20"/>
                </a:solidFill>
                <a:latin typeface="Arial"/>
                <a:cs typeface="Arial"/>
              </a:rPr>
              <a:t>i</a:t>
            </a:r>
            <a:r>
              <a:rPr sz="500" spc="-10" dirty="0">
                <a:solidFill>
                  <a:srgbClr val="2B222A"/>
                </a:solidFill>
                <a:latin typeface="Arial"/>
                <a:cs typeface="Arial"/>
              </a:rPr>
              <a:t>a</a:t>
            </a:r>
            <a:r>
              <a:rPr sz="500" spc="-35" dirty="0">
                <a:solidFill>
                  <a:srgbClr val="2B222A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email</a:t>
            </a:r>
            <a:r>
              <a:rPr sz="500" spc="-30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1A233C"/>
                </a:solidFill>
                <a:latin typeface="Arial"/>
                <a:cs typeface="Arial"/>
              </a:rPr>
              <a:t>t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o</a:t>
            </a:r>
            <a:r>
              <a:rPr sz="500" spc="10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600" u="sng" spc="-65" dirty="0">
                <a:solidFill>
                  <a:srgbClr val="2E2EFF"/>
                </a:solidFill>
                <a:uFill>
                  <a:solidFill>
                    <a:srgbClr val="3E3EFF"/>
                  </a:solidFill>
                </a:uFill>
                <a:latin typeface="Arial"/>
                <a:cs typeface="Arial"/>
              </a:rPr>
              <a:t>rateorocess</a:t>
            </a:r>
            <a:r>
              <a:rPr sz="600" u="sng" spc="-65" dirty="0">
                <a:solidFill>
                  <a:srgbClr val="5D3AFF"/>
                </a:solidFill>
                <a:uFill>
                  <a:solidFill>
                    <a:srgbClr val="3E3EFF"/>
                  </a:solidFill>
                </a:uFill>
                <a:latin typeface="Arial"/>
                <a:cs typeface="Arial"/>
              </a:rPr>
              <a:t>l</a:t>
            </a:r>
            <a:r>
              <a:rPr sz="600" u="sng" spc="-65" dirty="0">
                <a:solidFill>
                  <a:srgbClr val="251DFF"/>
                </a:solidFill>
                <a:uFill>
                  <a:solidFill>
                    <a:srgbClr val="3E3EFF"/>
                  </a:solidFill>
                </a:uFill>
                <a:latin typeface="Arial"/>
                <a:cs typeface="Arial"/>
              </a:rPr>
              <a:t>n@@fc.agrpyp</a:t>
            </a:r>
            <a:r>
              <a:rPr sz="600" u="sng" spc="-65" dirty="0">
                <a:solidFill>
                  <a:srgbClr val="3E3EFF"/>
                </a:solidFill>
                <a:uFill>
                  <a:solidFill>
                    <a:srgbClr val="3E3EFF"/>
                  </a:solidFill>
                </a:uFill>
                <a:latin typeface="Arial"/>
                <a:cs typeface="Arial"/>
              </a:rPr>
              <a:t>com</a:t>
            </a:r>
            <a:endParaRPr sz="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13826" y="3460241"/>
            <a:ext cx="683260" cy="10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To</a:t>
            </a:r>
            <a:r>
              <a:rPr sz="500" spc="-25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5E5B5B"/>
                </a:solidFill>
                <a:latin typeface="Times New Roman"/>
                <a:cs typeface="Times New Roman"/>
              </a:rPr>
              <a:t>w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h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o</a:t>
            </a:r>
            <a:r>
              <a:rPr sz="500" dirty="0">
                <a:solidFill>
                  <a:srgbClr val="2B222A"/>
                </a:solidFill>
                <a:latin typeface="Times New Roman"/>
                <a:cs typeface="Times New Roman"/>
              </a:rPr>
              <a:t>m</a:t>
            </a:r>
            <a:r>
              <a:rPr sz="500" spc="80" dirty="0">
                <a:solidFill>
                  <a:srgbClr val="2B222A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39393C"/>
                </a:solidFill>
                <a:latin typeface="Times New Roman"/>
                <a:cs typeface="Times New Roman"/>
              </a:rPr>
              <a:t>it</a:t>
            </a:r>
            <a:r>
              <a:rPr sz="450" spc="30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may</a:t>
            </a:r>
            <a:r>
              <a:rPr sz="500" spc="-5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spc="-10" dirty="0">
                <a:solidFill>
                  <a:srgbClr val="4D4A4D"/>
                </a:solidFill>
                <a:latin typeface="Times New Roman"/>
                <a:cs typeface="Times New Roman"/>
              </a:rPr>
              <a:t>co</a:t>
            </a:r>
            <a:r>
              <a:rPr sz="500" spc="-10" dirty="0">
                <a:solidFill>
                  <a:srgbClr val="1A233C"/>
                </a:solidFill>
                <a:latin typeface="Times New Roman"/>
                <a:cs typeface="Times New Roman"/>
              </a:rPr>
              <a:t>n</a:t>
            </a:r>
            <a:r>
              <a:rPr sz="500" spc="-10" dirty="0">
                <a:solidFill>
                  <a:srgbClr val="5E5B5B"/>
                </a:solidFill>
                <a:latin typeface="Times New Roman"/>
                <a:cs typeface="Times New Roman"/>
              </a:rPr>
              <a:t>ce</a:t>
            </a: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rn</a:t>
            </a:r>
            <a:r>
              <a:rPr sz="500" spc="-10" dirty="0">
                <a:solidFill>
                  <a:srgbClr val="757171"/>
                </a:solidFill>
                <a:latin typeface="Times New Roman"/>
                <a:cs typeface="Times New Roman"/>
              </a:rPr>
              <a:t>: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14968" y="3615029"/>
            <a:ext cx="2925445" cy="272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just">
              <a:lnSpc>
                <a:spcPct val="108000"/>
              </a:lnSpc>
              <a:spcBef>
                <a:spcPts val="100"/>
              </a:spcBef>
            </a:pPr>
            <a:r>
              <a:rPr sz="500" dirty="0">
                <a:solidFill>
                  <a:srgbClr val="757171"/>
                </a:solidFill>
                <a:latin typeface="Arial"/>
                <a:cs typeface="Arial"/>
              </a:rPr>
              <a:t>A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fte</a:t>
            </a:r>
            <a:r>
              <a:rPr sz="500" dirty="0">
                <a:solidFill>
                  <a:srgbClr val="536177"/>
                </a:solidFill>
                <a:latin typeface="Arial"/>
                <a:cs typeface="Arial"/>
              </a:rPr>
              <a:t>r</a:t>
            </a:r>
            <a:r>
              <a:rPr sz="500" spc="10" dirty="0">
                <a:solidFill>
                  <a:srgbClr val="536177"/>
                </a:solidFill>
                <a:latin typeface="Arial"/>
                <a:cs typeface="Arial"/>
              </a:rPr>
              <a:t> </a:t>
            </a:r>
            <a:r>
              <a:rPr sz="500" spc="-20" dirty="0">
                <a:solidFill>
                  <a:srgbClr val="757171"/>
                </a:solidFill>
                <a:latin typeface="Arial"/>
                <a:cs typeface="Arial"/>
              </a:rPr>
              <a:t>Ca</a:t>
            </a:r>
            <a:r>
              <a:rPr sz="500" spc="-20" dirty="0">
                <a:solidFill>
                  <a:srgbClr val="674F3C"/>
                </a:solidFill>
                <a:latin typeface="Arial"/>
                <a:cs typeface="Arial"/>
              </a:rPr>
              <a:t>r</a:t>
            </a:r>
            <a:r>
              <a:rPr sz="500" spc="-20" dirty="0">
                <a:solidFill>
                  <a:srgbClr val="39393C"/>
                </a:solidFill>
                <a:latin typeface="Arial"/>
                <a:cs typeface="Arial"/>
              </a:rPr>
              <a:t>e</a:t>
            </a:r>
            <a:r>
              <a:rPr sz="500" spc="-20" dirty="0">
                <a:solidFill>
                  <a:srgbClr val="533A33"/>
                </a:solidFill>
                <a:latin typeface="Arial"/>
                <a:cs typeface="Arial"/>
              </a:rPr>
              <a:t>fu</a:t>
            </a:r>
            <a:r>
              <a:rPr sz="500" spc="-20" dirty="0">
                <a:solidFill>
                  <a:srgbClr val="2B222A"/>
                </a:solidFill>
                <a:latin typeface="Arial"/>
                <a:cs typeface="Arial"/>
              </a:rPr>
              <a:t>l</a:t>
            </a:r>
            <a:r>
              <a:rPr sz="500" spc="-10" dirty="0">
                <a:solidFill>
                  <a:srgbClr val="2B222A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7B6355"/>
                </a:solidFill>
                <a:latin typeface="Arial"/>
                <a:cs typeface="Arial"/>
              </a:rPr>
              <a:t>r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e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v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i</a:t>
            </a:r>
            <a:r>
              <a:rPr sz="500" dirty="0">
                <a:solidFill>
                  <a:srgbClr val="757171"/>
                </a:solidFill>
                <a:latin typeface="Arial"/>
                <a:cs typeface="Arial"/>
              </a:rPr>
              <a:t>ew 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of</a:t>
            </a:r>
            <a:r>
              <a:rPr sz="500" spc="20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ou</a:t>
            </a:r>
            <a:r>
              <a:rPr sz="500" dirty="0">
                <a:solidFill>
                  <a:srgbClr val="364D69"/>
                </a:solidFill>
                <a:latin typeface="Arial"/>
                <a:cs typeface="Arial"/>
              </a:rPr>
              <a:t>r</a:t>
            </a:r>
            <a:r>
              <a:rPr sz="500" spc="80" dirty="0">
                <a:solidFill>
                  <a:srgbClr val="364D69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c</a:t>
            </a:r>
            <a:r>
              <a:rPr sz="500" dirty="0">
                <a:solidFill>
                  <a:srgbClr val="364D69"/>
                </a:solidFill>
                <a:latin typeface="Arial"/>
                <a:cs typeface="Arial"/>
              </a:rPr>
              <a:t>u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r</a:t>
            </a:r>
            <a:r>
              <a:rPr sz="500" dirty="0">
                <a:solidFill>
                  <a:srgbClr val="1A233C"/>
                </a:solidFill>
                <a:latin typeface="Arial"/>
                <a:cs typeface="Arial"/>
              </a:rPr>
              <a:t>r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ent</a:t>
            </a:r>
            <a:r>
              <a:rPr sz="500" spc="15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42678E"/>
                </a:solidFill>
                <a:latin typeface="Arial"/>
                <a:cs typeface="Arial"/>
              </a:rPr>
              <a:t>l</a:t>
            </a:r>
            <a:r>
              <a:rPr sz="500" dirty="0">
                <a:solidFill>
                  <a:srgbClr val="533A33"/>
                </a:solidFill>
                <a:latin typeface="Arial"/>
                <a:cs typeface="Arial"/>
              </a:rPr>
              <a:t>a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bo</a:t>
            </a:r>
            <a:r>
              <a:rPr sz="500" dirty="0">
                <a:solidFill>
                  <a:srgbClr val="364D69"/>
                </a:solidFill>
                <a:latin typeface="Arial"/>
                <a:cs typeface="Arial"/>
              </a:rPr>
              <a:t>r</a:t>
            </a:r>
            <a:r>
              <a:rPr sz="500" spc="5" dirty="0">
                <a:solidFill>
                  <a:srgbClr val="364D69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1A233C"/>
                </a:solidFill>
                <a:latin typeface="Arial"/>
                <a:cs typeface="Arial"/>
              </a:rPr>
              <a:t>r</a:t>
            </a:r>
            <a:r>
              <a:rPr sz="500" dirty="0">
                <a:solidFill>
                  <a:srgbClr val="674F3C"/>
                </a:solidFill>
                <a:latin typeface="Arial"/>
                <a:cs typeface="Arial"/>
              </a:rPr>
              <a:t>at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es</a:t>
            </a:r>
            <a:r>
              <a:rPr sz="500" spc="-5" dirty="0">
                <a:solidFill>
                  <a:srgbClr val="5E5B5B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fo</a:t>
            </a:r>
            <a:r>
              <a:rPr sz="500" dirty="0">
                <a:solidFill>
                  <a:srgbClr val="364D69"/>
                </a:solidFill>
                <a:latin typeface="Arial"/>
                <a:cs typeface="Arial"/>
              </a:rPr>
              <a:t>r</a:t>
            </a:r>
            <a:r>
              <a:rPr sz="500" spc="5" dirty="0">
                <a:solidFill>
                  <a:srgbClr val="364D69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757171"/>
                </a:solidFill>
                <a:latin typeface="Arial"/>
                <a:cs typeface="Arial"/>
              </a:rPr>
              <a:t>w</a:t>
            </a:r>
            <a:r>
              <a:rPr sz="500" dirty="0">
                <a:solidFill>
                  <a:srgbClr val="2B222A"/>
                </a:solidFill>
                <a:latin typeface="Arial"/>
                <a:cs typeface="Arial"/>
              </a:rPr>
              <a:t>a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rr</a:t>
            </a:r>
            <a:r>
              <a:rPr sz="500" dirty="0">
                <a:solidFill>
                  <a:srgbClr val="533A33"/>
                </a:solidFill>
                <a:latin typeface="Arial"/>
                <a:cs typeface="Arial"/>
              </a:rPr>
              <a:t>a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nty</a:t>
            </a:r>
            <a:r>
              <a:rPr sz="500" spc="30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an</a:t>
            </a:r>
            <a:r>
              <a:rPr sz="500" dirty="0">
                <a:solidFill>
                  <a:srgbClr val="364D69"/>
                </a:solidFill>
                <a:latin typeface="Arial"/>
                <a:cs typeface="Arial"/>
              </a:rPr>
              <a:t>d</a:t>
            </a:r>
            <a:r>
              <a:rPr sz="500" spc="10" dirty="0">
                <a:solidFill>
                  <a:srgbClr val="364D69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c</a:t>
            </a:r>
            <a:r>
              <a:rPr sz="500" spc="-10" dirty="0">
                <a:solidFill>
                  <a:srgbClr val="7B6355"/>
                </a:solidFill>
                <a:latin typeface="Arial"/>
                <a:cs typeface="Arial"/>
              </a:rPr>
              <a:t>u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s</a:t>
            </a:r>
            <a:r>
              <a:rPr sz="500" spc="-10" dirty="0">
                <a:solidFill>
                  <a:srgbClr val="2B222A"/>
                </a:solidFill>
                <a:latin typeface="Arial"/>
                <a:cs typeface="Arial"/>
              </a:rPr>
              <a:t>t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om</a:t>
            </a:r>
            <a:r>
              <a:rPr sz="500" spc="-10" dirty="0">
                <a:solidFill>
                  <a:srgbClr val="533A33"/>
                </a:solidFill>
                <a:latin typeface="Arial"/>
                <a:cs typeface="Arial"/>
              </a:rPr>
              <a:t>e</a:t>
            </a:r>
            <a:r>
              <a:rPr sz="500" spc="-10" dirty="0">
                <a:solidFill>
                  <a:srgbClr val="1A233C"/>
                </a:solidFill>
                <a:latin typeface="Arial"/>
                <a:cs typeface="Arial"/>
              </a:rPr>
              <a:t>r</a:t>
            </a:r>
            <a:r>
              <a:rPr sz="500" spc="-5" dirty="0">
                <a:solidFill>
                  <a:srgbClr val="1A233C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2B222A"/>
                </a:solidFill>
                <a:latin typeface="Arial"/>
                <a:cs typeface="Arial"/>
              </a:rPr>
              <a:t>p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ay</a:t>
            </a:r>
            <a:r>
              <a:rPr sz="500" spc="15" dirty="0">
                <a:solidFill>
                  <a:srgbClr val="5E5B5B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536177"/>
                </a:solidFill>
                <a:latin typeface="Arial"/>
                <a:cs typeface="Arial"/>
              </a:rPr>
              <a:t>w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e </a:t>
            </a:r>
            <a:r>
              <a:rPr sz="500" dirty="0">
                <a:solidFill>
                  <a:srgbClr val="757171"/>
                </a:solidFill>
                <a:latin typeface="Arial"/>
                <a:cs typeface="Arial"/>
              </a:rPr>
              <a:t>w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o</a:t>
            </a:r>
            <a:r>
              <a:rPr sz="500" dirty="0">
                <a:solidFill>
                  <a:srgbClr val="364D69"/>
                </a:solidFill>
                <a:latin typeface="Arial"/>
                <a:cs typeface="Arial"/>
              </a:rPr>
              <a:t>u</a:t>
            </a:r>
            <a:r>
              <a:rPr sz="500" dirty="0">
                <a:solidFill>
                  <a:srgbClr val="757171"/>
                </a:solidFill>
                <a:latin typeface="Arial"/>
                <a:cs typeface="Arial"/>
              </a:rPr>
              <a:t>l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d </a:t>
            </a:r>
            <a:r>
              <a:rPr sz="500" dirty="0">
                <a:solidFill>
                  <a:srgbClr val="5D799A"/>
                </a:solidFill>
                <a:latin typeface="Arial"/>
                <a:cs typeface="Arial"/>
              </a:rPr>
              <a:t>l</a:t>
            </a:r>
            <a:r>
              <a:rPr sz="500" dirty="0">
                <a:solidFill>
                  <a:srgbClr val="757171"/>
                </a:solidFill>
                <a:latin typeface="Arial"/>
                <a:cs typeface="Arial"/>
              </a:rPr>
              <a:t>l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ke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to</a:t>
            </a:r>
            <a:r>
              <a:rPr sz="500" spc="10" dirty="0">
                <a:solidFill>
                  <a:srgbClr val="39393C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r</a:t>
            </a:r>
            <a:r>
              <a:rPr sz="500" spc="-10" dirty="0">
                <a:solidFill>
                  <a:srgbClr val="5E5B5B"/>
                </a:solidFill>
                <a:latin typeface="Arial"/>
                <a:cs typeface="Arial"/>
              </a:rPr>
              <a:t>e</a:t>
            </a: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qu</a:t>
            </a:r>
            <a:r>
              <a:rPr sz="500" spc="-10" dirty="0">
                <a:solidFill>
                  <a:srgbClr val="533A33"/>
                </a:solidFill>
                <a:latin typeface="Arial"/>
                <a:cs typeface="Arial"/>
              </a:rPr>
              <a:t>e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st</a:t>
            </a:r>
            <a:r>
              <a:rPr sz="500" spc="10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spc="-50" dirty="0">
                <a:solidFill>
                  <a:srgbClr val="4D4A4D"/>
                </a:solidFill>
                <a:latin typeface="Arial"/>
                <a:cs typeface="Arial"/>
              </a:rPr>
              <a:t>a</a:t>
            </a:r>
            <a:r>
              <a:rPr sz="500" spc="500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757171"/>
                </a:solidFill>
                <a:latin typeface="Arial"/>
                <a:cs typeface="Arial"/>
              </a:rPr>
              <a:t>w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arr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anty</a:t>
            </a:r>
            <a:r>
              <a:rPr sz="500" spc="10" dirty="0">
                <a:solidFill>
                  <a:srgbClr val="5E5B5B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674F3C"/>
                </a:solidFill>
                <a:latin typeface="Arial"/>
                <a:cs typeface="Arial"/>
              </a:rPr>
              <a:t>l</a:t>
            </a: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a</a:t>
            </a:r>
            <a:r>
              <a:rPr sz="500" spc="-10" dirty="0">
                <a:solidFill>
                  <a:srgbClr val="5E5B5B"/>
                </a:solidFill>
                <a:latin typeface="Arial"/>
                <a:cs typeface="Arial"/>
              </a:rPr>
              <a:t>bo</a:t>
            </a:r>
            <a:r>
              <a:rPr sz="500" spc="-10" dirty="0">
                <a:solidFill>
                  <a:srgbClr val="533A33"/>
                </a:solidFill>
                <a:latin typeface="Arial"/>
                <a:cs typeface="Arial"/>
              </a:rPr>
              <a:t>r</a:t>
            </a:r>
            <a:r>
              <a:rPr sz="500" spc="5" dirty="0">
                <a:solidFill>
                  <a:srgbClr val="533A33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674F3C"/>
                </a:solidFill>
                <a:latin typeface="Arial"/>
                <a:cs typeface="Arial"/>
              </a:rPr>
              <a:t>rate</a:t>
            </a:r>
            <a:r>
              <a:rPr sz="500" spc="10" dirty="0">
                <a:solidFill>
                  <a:srgbClr val="674F3C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of</a:t>
            </a:r>
            <a:r>
              <a:rPr sz="500" spc="25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$</a:t>
            </a:r>
            <a:r>
              <a:rPr sz="500" spc="-10" dirty="0">
                <a:solidFill>
                  <a:srgbClr val="757171"/>
                </a:solidFill>
                <a:latin typeface="Arial"/>
                <a:cs typeface="Arial"/>
              </a:rPr>
              <a:t>3</a:t>
            </a:r>
            <a:r>
              <a:rPr sz="500" spc="-10" dirty="0">
                <a:solidFill>
                  <a:srgbClr val="674F3C"/>
                </a:solidFill>
                <a:latin typeface="Arial"/>
                <a:cs typeface="Arial"/>
              </a:rPr>
              <a:t>3</a:t>
            </a: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9</a:t>
            </a:r>
            <a:r>
              <a:rPr sz="500" spc="-10" dirty="0">
                <a:solidFill>
                  <a:srgbClr val="536177"/>
                </a:solidFill>
                <a:latin typeface="Arial"/>
                <a:cs typeface="Arial"/>
              </a:rPr>
              <a:t>.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46</a:t>
            </a:r>
            <a:r>
              <a:rPr sz="500" spc="10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u</a:t>
            </a:r>
            <a:r>
              <a:rPr sz="500" dirty="0">
                <a:solidFill>
                  <a:srgbClr val="674F3C"/>
                </a:solidFill>
                <a:latin typeface="Arial"/>
                <a:cs typeface="Arial"/>
              </a:rPr>
              <a:t>nd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e</a:t>
            </a:r>
            <a:r>
              <a:rPr sz="500" dirty="0">
                <a:solidFill>
                  <a:srgbClr val="536177"/>
                </a:solidFill>
                <a:latin typeface="Arial"/>
                <a:cs typeface="Arial"/>
              </a:rPr>
              <a:t>r</a:t>
            </a:r>
            <a:r>
              <a:rPr sz="500" spc="15" dirty="0">
                <a:solidFill>
                  <a:srgbClr val="536177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t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he</a:t>
            </a:r>
            <a:r>
              <a:rPr sz="500" spc="-5" dirty="0">
                <a:solidFill>
                  <a:srgbClr val="5E5B5B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Option</a:t>
            </a:r>
            <a:r>
              <a:rPr sz="500" spc="10" dirty="0">
                <a:solidFill>
                  <a:srgbClr val="5E5B5B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757171"/>
                </a:solidFill>
                <a:latin typeface="Arial"/>
                <a:cs typeface="Arial"/>
              </a:rPr>
              <a:t>"</a:t>
            </a:r>
            <a:r>
              <a:rPr sz="500" dirty="0">
                <a:solidFill>
                  <a:srgbClr val="536177"/>
                </a:solidFill>
                <a:latin typeface="Arial"/>
                <a:cs typeface="Arial"/>
              </a:rPr>
              <a:t>A</a:t>
            </a:r>
            <a:r>
              <a:rPr sz="500" dirty="0">
                <a:solidFill>
                  <a:srgbClr val="757171"/>
                </a:solidFill>
                <a:latin typeface="Arial"/>
                <a:cs typeface="Arial"/>
              </a:rPr>
              <a:t>"</a:t>
            </a:r>
            <a:r>
              <a:rPr sz="500" spc="25" dirty="0">
                <a:solidFill>
                  <a:srgbClr val="757171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sect</a:t>
            </a:r>
            <a:r>
              <a:rPr sz="500" spc="-10" dirty="0">
                <a:solidFill>
                  <a:srgbClr val="757171"/>
                </a:solidFill>
                <a:latin typeface="Arial"/>
                <a:cs typeface="Arial"/>
              </a:rPr>
              <a:t>io</a:t>
            </a:r>
            <a:r>
              <a:rPr sz="500" spc="-10" dirty="0">
                <a:solidFill>
                  <a:srgbClr val="533A33"/>
                </a:solidFill>
                <a:latin typeface="Arial"/>
                <a:cs typeface="Arial"/>
              </a:rPr>
              <a:t>n</a:t>
            </a:r>
            <a:r>
              <a:rPr sz="500" dirty="0">
                <a:solidFill>
                  <a:srgbClr val="533A33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364D69"/>
                </a:solidFill>
                <a:latin typeface="Arial"/>
                <a:cs typeface="Arial"/>
              </a:rPr>
              <a:t>fr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o</a:t>
            </a:r>
            <a:r>
              <a:rPr sz="500" dirty="0">
                <a:solidFill>
                  <a:srgbClr val="674F3C"/>
                </a:solidFill>
                <a:latin typeface="Arial"/>
                <a:cs typeface="Arial"/>
              </a:rPr>
              <a:t>m</a:t>
            </a:r>
            <a:r>
              <a:rPr sz="500" spc="10" dirty="0">
                <a:solidFill>
                  <a:srgbClr val="674F3C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t</a:t>
            </a:r>
            <a:r>
              <a:rPr sz="500" dirty="0">
                <a:solidFill>
                  <a:srgbClr val="674F3C"/>
                </a:solidFill>
                <a:latin typeface="Arial"/>
                <a:cs typeface="Arial"/>
              </a:rPr>
              <a:t>h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e</a:t>
            </a:r>
            <a:r>
              <a:rPr sz="500" spc="10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5E5B5B"/>
                </a:solidFill>
                <a:latin typeface="Arial"/>
                <a:cs typeface="Arial"/>
              </a:rPr>
              <a:t>D</a:t>
            </a: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e</a:t>
            </a:r>
            <a:r>
              <a:rPr sz="500" spc="-10" dirty="0">
                <a:solidFill>
                  <a:srgbClr val="674F3C"/>
                </a:solidFill>
                <a:latin typeface="Arial"/>
                <a:cs typeface="Arial"/>
              </a:rPr>
              <a:t>al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e</a:t>
            </a:r>
            <a:r>
              <a:rPr sz="500" spc="-10" dirty="0">
                <a:solidFill>
                  <a:srgbClr val="7B6355"/>
                </a:solidFill>
                <a:latin typeface="Arial"/>
                <a:cs typeface="Arial"/>
              </a:rPr>
              <a:t>r</a:t>
            </a:r>
            <a:r>
              <a:rPr sz="500" spc="15" dirty="0">
                <a:solidFill>
                  <a:srgbClr val="7B6355"/>
                </a:solidFill>
                <a:latin typeface="Arial"/>
                <a:cs typeface="Arial"/>
              </a:rPr>
              <a:t> </a:t>
            </a:r>
            <a:r>
              <a:rPr sz="500" spc="-20" dirty="0">
                <a:solidFill>
                  <a:srgbClr val="533A33"/>
                </a:solidFill>
                <a:latin typeface="Arial"/>
                <a:cs typeface="Arial"/>
              </a:rPr>
              <a:t>P</a:t>
            </a:r>
            <a:r>
              <a:rPr sz="500" spc="-20" dirty="0">
                <a:solidFill>
                  <a:srgbClr val="4D4A4D"/>
                </a:solidFill>
                <a:latin typeface="Arial"/>
                <a:cs typeface="Arial"/>
              </a:rPr>
              <a:t>o</a:t>
            </a:r>
            <a:r>
              <a:rPr sz="500" spc="-20" dirty="0">
                <a:solidFill>
                  <a:srgbClr val="364D69"/>
                </a:solidFill>
                <a:latin typeface="Arial"/>
                <a:cs typeface="Arial"/>
              </a:rPr>
              <a:t>li</a:t>
            </a:r>
            <a:r>
              <a:rPr sz="500" spc="-20" dirty="0">
                <a:solidFill>
                  <a:srgbClr val="5E5B5B"/>
                </a:solidFill>
                <a:latin typeface="Arial"/>
                <a:cs typeface="Arial"/>
              </a:rPr>
              <a:t>cy</a:t>
            </a:r>
            <a:r>
              <a:rPr sz="500" spc="-10" dirty="0">
                <a:solidFill>
                  <a:srgbClr val="5E5B5B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Manual</a:t>
            </a:r>
            <a:r>
              <a:rPr sz="500" spc="25" dirty="0">
                <a:solidFill>
                  <a:srgbClr val="5E5B5B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757171"/>
                </a:solidFill>
                <a:latin typeface="Arial"/>
                <a:cs typeface="Arial"/>
              </a:rPr>
              <a:t>"</a:t>
            </a: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E</a:t>
            </a:r>
            <a:r>
              <a:rPr sz="500" spc="-10" dirty="0">
                <a:solidFill>
                  <a:srgbClr val="5E5B5B"/>
                </a:solidFill>
                <a:latin typeface="Arial"/>
                <a:cs typeface="Arial"/>
              </a:rPr>
              <a:t>s</a:t>
            </a: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ta</a:t>
            </a:r>
            <a:r>
              <a:rPr sz="500" spc="-10" dirty="0">
                <a:solidFill>
                  <a:srgbClr val="5E5B5B"/>
                </a:solidFill>
                <a:latin typeface="Arial"/>
                <a:cs typeface="Arial"/>
              </a:rPr>
              <a:t>b</a:t>
            </a:r>
            <a:r>
              <a:rPr sz="500" spc="-10" dirty="0">
                <a:solidFill>
                  <a:srgbClr val="533A33"/>
                </a:solidFill>
                <a:latin typeface="Arial"/>
                <a:cs typeface="Arial"/>
              </a:rPr>
              <a:t>l</a:t>
            </a:r>
            <a:r>
              <a:rPr sz="500" spc="-10" dirty="0">
                <a:solidFill>
                  <a:srgbClr val="364D69"/>
                </a:solidFill>
                <a:latin typeface="Arial"/>
                <a:cs typeface="Arial"/>
              </a:rPr>
              <a:t>i</a:t>
            </a: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5h</a:t>
            </a:r>
            <a:r>
              <a:rPr sz="500" spc="-10" dirty="0">
                <a:solidFill>
                  <a:srgbClr val="364D69"/>
                </a:solidFill>
                <a:latin typeface="Arial"/>
                <a:cs typeface="Arial"/>
              </a:rPr>
              <a:t>i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ng</a:t>
            </a:r>
            <a:r>
              <a:rPr sz="500" spc="500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Your</a:t>
            </a:r>
            <a:r>
              <a:rPr sz="500" spc="75" dirty="0">
                <a:solidFill>
                  <a:srgbClr val="4D4A4D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labo</a:t>
            </a:r>
            <a:r>
              <a:rPr sz="500" dirty="0">
                <a:solidFill>
                  <a:srgbClr val="7B6355"/>
                </a:solidFill>
                <a:latin typeface="Times New Roman"/>
                <a:cs typeface="Times New Roman"/>
              </a:rPr>
              <a:t>r</a:t>
            </a:r>
            <a:r>
              <a:rPr sz="500" spc="95" dirty="0">
                <a:solidFill>
                  <a:srgbClr val="7B6355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Re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i</a:t>
            </a:r>
            <a:r>
              <a:rPr sz="500" dirty="0">
                <a:solidFill>
                  <a:srgbClr val="2B222A"/>
                </a:solidFill>
                <a:latin typeface="Times New Roman"/>
                <a:cs typeface="Times New Roman"/>
              </a:rPr>
              <a:t>mb</a:t>
            </a:r>
            <a:r>
              <a:rPr sz="500" dirty="0">
                <a:solidFill>
                  <a:srgbClr val="364D69"/>
                </a:solidFill>
                <a:latin typeface="Times New Roman"/>
                <a:cs typeface="Times New Roman"/>
              </a:rPr>
              <a:t>u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rse</a:t>
            </a:r>
            <a:r>
              <a:rPr sz="500" dirty="0">
                <a:solidFill>
                  <a:srgbClr val="536177"/>
                </a:solidFill>
                <a:latin typeface="Times New Roman"/>
                <a:cs typeface="Times New Roman"/>
              </a:rPr>
              <a:t>m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e</a:t>
            </a:r>
            <a:r>
              <a:rPr sz="500" dirty="0">
                <a:solidFill>
                  <a:srgbClr val="533A33"/>
                </a:solidFill>
                <a:latin typeface="Times New Roman"/>
                <a:cs typeface="Times New Roman"/>
              </a:rPr>
              <a:t>nt</a:t>
            </a:r>
            <a:r>
              <a:rPr sz="500" spc="110" dirty="0">
                <a:solidFill>
                  <a:srgbClr val="533A33"/>
                </a:solidFill>
                <a:latin typeface="Times New Roman"/>
                <a:cs typeface="Times New Roman"/>
              </a:rPr>
              <a:t> </a:t>
            </a: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Rate</a:t>
            </a:r>
            <a:r>
              <a:rPr sz="500" spc="-10" dirty="0">
                <a:solidFill>
                  <a:srgbClr val="757171"/>
                </a:solidFill>
                <a:latin typeface="Times New Roman"/>
                <a:cs typeface="Times New Roman"/>
              </a:rPr>
              <a:t>".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13191" y="3957650"/>
            <a:ext cx="2844165" cy="1809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Attac</a:t>
            </a:r>
            <a:r>
              <a:rPr sz="500" dirty="0">
                <a:solidFill>
                  <a:srgbClr val="364D69"/>
                </a:solidFill>
                <a:latin typeface="Times New Roman"/>
                <a:cs typeface="Times New Roman"/>
              </a:rPr>
              <a:t>h</a:t>
            </a:r>
            <a:r>
              <a:rPr sz="500" dirty="0">
                <a:solidFill>
                  <a:srgbClr val="5E5B5B"/>
                </a:solidFill>
                <a:latin typeface="Times New Roman"/>
                <a:cs typeface="Times New Roman"/>
              </a:rPr>
              <a:t>e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d</a:t>
            </a:r>
            <a:r>
              <a:rPr sz="500" spc="95" dirty="0">
                <a:solidFill>
                  <a:srgbClr val="674F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AD886B"/>
                </a:solidFill>
                <a:latin typeface="Times New Roman"/>
                <a:cs typeface="Times New Roman"/>
              </a:rPr>
              <a:t>i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s</a:t>
            </a:r>
            <a:r>
              <a:rPr sz="500" spc="55" dirty="0">
                <a:solidFill>
                  <a:srgbClr val="4D4A4D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64D69"/>
                </a:solidFill>
                <a:latin typeface="Times New Roman"/>
                <a:cs typeface="Times New Roman"/>
              </a:rPr>
              <a:t>t</a:t>
            </a:r>
            <a:r>
              <a:rPr sz="500" dirty="0">
                <a:solidFill>
                  <a:srgbClr val="2B222A"/>
                </a:solidFill>
                <a:latin typeface="Times New Roman"/>
                <a:cs typeface="Times New Roman"/>
              </a:rPr>
              <a:t>he</a:t>
            </a:r>
            <a:r>
              <a:rPr sz="500" spc="100" dirty="0">
                <a:solidFill>
                  <a:srgbClr val="2B222A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533A33"/>
                </a:solidFill>
                <a:latin typeface="Times New Roman"/>
                <a:cs typeface="Times New Roman"/>
              </a:rPr>
              <a:t>required</a:t>
            </a:r>
            <a:r>
              <a:rPr sz="500" spc="35" dirty="0">
                <a:solidFill>
                  <a:srgbClr val="533A33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757171"/>
                </a:solidFill>
                <a:latin typeface="Times New Roman"/>
                <a:cs typeface="Times New Roman"/>
              </a:rPr>
              <a:t>s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upport</a:t>
            </a:r>
            <a:r>
              <a:rPr sz="500" dirty="0">
                <a:solidFill>
                  <a:srgbClr val="AD886B"/>
                </a:solidFill>
                <a:latin typeface="Times New Roman"/>
                <a:cs typeface="Times New Roman"/>
              </a:rPr>
              <a:t>i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ng</a:t>
            </a:r>
            <a:r>
              <a:rPr sz="500" spc="5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docum</a:t>
            </a:r>
            <a:r>
              <a:rPr sz="500" dirty="0">
                <a:solidFill>
                  <a:srgbClr val="5E5B5B"/>
                </a:solidFill>
                <a:latin typeface="Times New Roman"/>
                <a:cs typeface="Times New Roman"/>
              </a:rPr>
              <a:t>e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n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ta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t</a:t>
            </a:r>
            <a:r>
              <a:rPr sz="500" dirty="0">
                <a:solidFill>
                  <a:srgbClr val="757171"/>
                </a:solidFill>
                <a:latin typeface="Times New Roman"/>
                <a:cs typeface="Times New Roman"/>
              </a:rPr>
              <a:t>io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n</a:t>
            </a:r>
            <a:r>
              <a:rPr sz="500" spc="45" dirty="0">
                <a:solidFill>
                  <a:srgbClr val="674F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as</a:t>
            </a:r>
            <a:r>
              <a:rPr sz="500" spc="114" dirty="0">
                <a:solidFill>
                  <a:srgbClr val="4D4A4D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pe</a:t>
            </a:r>
            <a:r>
              <a:rPr sz="500" dirty="0">
                <a:solidFill>
                  <a:srgbClr val="364D69"/>
                </a:solidFill>
                <a:latin typeface="Times New Roman"/>
                <a:cs typeface="Times New Roman"/>
              </a:rPr>
              <a:t>r</a:t>
            </a:r>
            <a:r>
              <a:rPr sz="500" spc="70" dirty="0">
                <a:solidFill>
                  <a:srgbClr val="364D69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the</a:t>
            </a:r>
            <a:r>
              <a:rPr sz="500" spc="160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spc="-10" dirty="0">
                <a:solidFill>
                  <a:srgbClr val="4D4A4D"/>
                </a:solidFill>
                <a:latin typeface="Times New Roman"/>
                <a:cs typeface="Times New Roman"/>
              </a:rPr>
              <a:t>po</a:t>
            </a:r>
            <a:r>
              <a:rPr sz="500" spc="-10" dirty="0">
                <a:solidFill>
                  <a:srgbClr val="926B46"/>
                </a:solidFill>
                <a:latin typeface="Times New Roman"/>
                <a:cs typeface="Times New Roman"/>
              </a:rPr>
              <a:t>l</a:t>
            </a:r>
            <a:r>
              <a:rPr sz="500" spc="-10" dirty="0">
                <a:solidFill>
                  <a:srgbClr val="533A33"/>
                </a:solidFill>
                <a:latin typeface="Times New Roman"/>
                <a:cs typeface="Times New Roman"/>
              </a:rPr>
              <a:t>i</a:t>
            </a:r>
            <a:r>
              <a:rPr sz="500" spc="-10" dirty="0">
                <a:solidFill>
                  <a:srgbClr val="757171"/>
                </a:solidFill>
                <a:latin typeface="Times New Roman"/>
                <a:cs typeface="Times New Roman"/>
              </a:rPr>
              <a:t>cy</a:t>
            </a:r>
            <a:r>
              <a:rPr sz="500" spc="25" dirty="0">
                <a:solidFill>
                  <a:srgbClr val="757171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and</a:t>
            </a:r>
            <a:r>
              <a:rPr sz="500" spc="150" dirty="0">
                <a:solidFill>
                  <a:srgbClr val="4D4A4D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p</a:t>
            </a:r>
            <a:r>
              <a:rPr sz="500" dirty="0">
                <a:solidFill>
                  <a:srgbClr val="536177"/>
                </a:solidFill>
                <a:latin typeface="Times New Roman"/>
                <a:cs typeface="Times New Roman"/>
              </a:rPr>
              <a:t>r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oc</a:t>
            </a:r>
            <a:r>
              <a:rPr sz="500" dirty="0">
                <a:solidFill>
                  <a:srgbClr val="5E5B5B"/>
                </a:solidFill>
                <a:latin typeface="Times New Roman"/>
                <a:cs typeface="Times New Roman"/>
              </a:rPr>
              <a:t>ed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u</a:t>
            </a:r>
            <a:r>
              <a:rPr sz="500" dirty="0">
                <a:solidFill>
                  <a:srgbClr val="1A233C"/>
                </a:solidFill>
                <a:latin typeface="Times New Roman"/>
                <a:cs typeface="Times New Roman"/>
              </a:rPr>
              <a:t>r</a:t>
            </a:r>
            <a:r>
              <a:rPr sz="500" dirty="0">
                <a:solidFill>
                  <a:srgbClr val="757171"/>
                </a:solidFill>
                <a:latin typeface="Times New Roman"/>
                <a:cs typeface="Times New Roman"/>
              </a:rPr>
              <a:t>es</a:t>
            </a:r>
            <a:r>
              <a:rPr sz="500" spc="150" dirty="0">
                <a:solidFill>
                  <a:srgbClr val="757171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5E5B5B"/>
                </a:solidFill>
                <a:latin typeface="Times New Roman"/>
                <a:cs typeface="Times New Roman"/>
              </a:rPr>
              <a:t>g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ui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d</a:t>
            </a:r>
            <a:r>
              <a:rPr sz="500" dirty="0">
                <a:solidFill>
                  <a:srgbClr val="5E5B5B"/>
                </a:solidFill>
                <a:latin typeface="Times New Roman"/>
                <a:cs typeface="Times New Roman"/>
              </a:rPr>
              <a:t>e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l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i</a:t>
            </a:r>
            <a:r>
              <a:rPr sz="500" dirty="0">
                <a:solidFill>
                  <a:srgbClr val="364D69"/>
                </a:solidFill>
                <a:latin typeface="Times New Roman"/>
                <a:cs typeface="Times New Roman"/>
              </a:rPr>
              <a:t>n</a:t>
            </a:r>
            <a:r>
              <a:rPr sz="500" dirty="0">
                <a:solidFill>
                  <a:srgbClr val="5E5B5B"/>
                </a:solidFill>
                <a:latin typeface="Times New Roman"/>
                <a:cs typeface="Times New Roman"/>
              </a:rPr>
              <a:t>es</a:t>
            </a:r>
            <a:r>
              <a:rPr sz="500" spc="140" dirty="0">
                <a:solidFill>
                  <a:srgbClr val="5E5B5B"/>
                </a:solidFill>
                <a:latin typeface="Times New Roman"/>
                <a:cs typeface="Times New Roman"/>
              </a:rPr>
              <a:t> </a:t>
            </a:r>
            <a:r>
              <a:rPr sz="500" spc="-10" dirty="0">
                <a:solidFill>
                  <a:srgbClr val="5E5B5B"/>
                </a:solidFill>
                <a:latin typeface="Times New Roman"/>
                <a:cs typeface="Times New Roman"/>
              </a:rPr>
              <a:t>c</a:t>
            </a: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urren</a:t>
            </a:r>
            <a:r>
              <a:rPr sz="500" spc="-10" dirty="0">
                <a:solidFill>
                  <a:srgbClr val="1A233C"/>
                </a:solidFill>
                <a:latin typeface="Times New Roman"/>
                <a:cs typeface="Times New Roman"/>
              </a:rPr>
              <a:t>t</a:t>
            </a:r>
            <a:r>
              <a:rPr sz="500" spc="-10" dirty="0">
                <a:solidFill>
                  <a:srgbClr val="885B38"/>
                </a:solidFill>
                <a:latin typeface="Times New Roman"/>
                <a:cs typeface="Times New Roman"/>
              </a:rPr>
              <a:t>l</a:t>
            </a:r>
            <a:r>
              <a:rPr sz="500" spc="-10" dirty="0">
                <a:solidFill>
                  <a:srgbClr val="4D4A4D"/>
                </a:solidFill>
                <a:latin typeface="Times New Roman"/>
                <a:cs typeface="Times New Roman"/>
              </a:rPr>
              <a:t>y</a:t>
            </a: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a</a:t>
            </a:r>
            <a:r>
              <a:rPr sz="500" spc="-10" dirty="0">
                <a:solidFill>
                  <a:srgbClr val="757171"/>
                </a:solidFill>
                <a:latin typeface="Arial"/>
                <a:cs typeface="Arial"/>
              </a:rPr>
              <a:t>v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a</a:t>
            </a:r>
            <a:r>
              <a:rPr sz="500" spc="-10" dirty="0">
                <a:solidFill>
                  <a:srgbClr val="757171"/>
                </a:solidFill>
                <a:latin typeface="Arial"/>
                <a:cs typeface="Arial"/>
              </a:rPr>
              <a:t>i</a:t>
            </a:r>
            <a:r>
              <a:rPr sz="500" spc="-10" dirty="0">
                <a:solidFill>
                  <a:srgbClr val="1A233C"/>
                </a:solidFill>
                <a:latin typeface="Arial"/>
                <a:cs typeface="Arial"/>
              </a:rPr>
              <a:t>l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ab</a:t>
            </a:r>
            <a:r>
              <a:rPr sz="500" spc="-10" dirty="0">
                <a:solidFill>
                  <a:srgbClr val="2B222A"/>
                </a:solidFill>
                <a:latin typeface="Arial"/>
                <a:cs typeface="Arial"/>
              </a:rPr>
              <a:t>l</a:t>
            </a:r>
            <a:r>
              <a:rPr sz="500" spc="-10" dirty="0">
                <a:solidFill>
                  <a:srgbClr val="536177"/>
                </a:solidFill>
                <a:latin typeface="Arial"/>
                <a:cs typeface="Arial"/>
              </a:rPr>
              <a:t>e</a:t>
            </a:r>
            <a:r>
              <a:rPr sz="500" spc="-55" dirty="0">
                <a:solidFill>
                  <a:srgbClr val="536177"/>
                </a:solidFill>
                <a:latin typeface="Arial"/>
                <a:cs typeface="Arial"/>
              </a:rPr>
              <a:t> </a:t>
            </a:r>
            <a:r>
              <a:rPr sz="500" spc="-30" dirty="0">
                <a:solidFill>
                  <a:srgbClr val="4D4A4D"/>
                </a:solidFill>
                <a:latin typeface="Arial"/>
                <a:cs typeface="Arial"/>
              </a:rPr>
              <a:t>as</a:t>
            </a:r>
            <a:r>
              <a:rPr sz="500" spc="-45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4D4A4D"/>
                </a:solidFill>
                <a:latin typeface="Arial"/>
                <a:cs typeface="Arial"/>
              </a:rPr>
              <a:t>o</a:t>
            </a:r>
            <a:r>
              <a:rPr sz="500" dirty="0">
                <a:solidFill>
                  <a:srgbClr val="364D69"/>
                </a:solidFill>
                <a:latin typeface="Arial"/>
                <a:cs typeface="Arial"/>
              </a:rPr>
              <a:t>f</a:t>
            </a:r>
            <a:r>
              <a:rPr sz="500" spc="25" dirty="0">
                <a:solidFill>
                  <a:srgbClr val="364D69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da</a:t>
            </a:r>
            <a:r>
              <a:rPr sz="500" spc="-10" dirty="0">
                <a:solidFill>
                  <a:srgbClr val="1A233C"/>
                </a:solidFill>
                <a:latin typeface="Arial"/>
                <a:cs typeface="Arial"/>
              </a:rPr>
              <a:t>t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e</a:t>
            </a:r>
            <a:r>
              <a:rPr sz="500" spc="-55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of</a:t>
            </a:r>
            <a:r>
              <a:rPr sz="500" spc="50" dirty="0">
                <a:solidFill>
                  <a:srgbClr val="5E5B5B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s</a:t>
            </a:r>
            <a:r>
              <a:rPr sz="500" spc="-10" dirty="0">
                <a:solidFill>
                  <a:srgbClr val="674F3C"/>
                </a:solidFill>
                <a:latin typeface="Arial"/>
                <a:cs typeface="Arial"/>
              </a:rPr>
              <a:t>u</a:t>
            </a:r>
            <a:r>
              <a:rPr sz="500" spc="-10" dirty="0">
                <a:solidFill>
                  <a:srgbClr val="2B222A"/>
                </a:solidFill>
                <a:latin typeface="Arial"/>
                <a:cs typeface="Arial"/>
              </a:rPr>
              <a:t>bm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iss</a:t>
            </a:r>
            <a:r>
              <a:rPr sz="500" spc="-10" dirty="0">
                <a:solidFill>
                  <a:srgbClr val="926B46"/>
                </a:solidFill>
                <a:latin typeface="Arial"/>
                <a:cs typeface="Arial"/>
              </a:rPr>
              <a:t>i</a:t>
            </a:r>
            <a:r>
              <a:rPr sz="500" spc="-10" dirty="0">
                <a:solidFill>
                  <a:srgbClr val="4D4A4D"/>
                </a:solidFill>
                <a:latin typeface="Arial"/>
                <a:cs typeface="Arial"/>
              </a:rPr>
              <a:t>o</a:t>
            </a:r>
            <a:r>
              <a:rPr sz="500" spc="-10" dirty="0">
                <a:solidFill>
                  <a:srgbClr val="674F3C"/>
                </a:solidFill>
                <a:latin typeface="Arial"/>
                <a:cs typeface="Arial"/>
              </a:rPr>
              <a:t>n.</a:t>
            </a:r>
            <a:endParaRPr sz="5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11667" y="4192371"/>
            <a:ext cx="2905125" cy="190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3175">
              <a:lnSpc>
                <a:spcPct val="108000"/>
              </a:lnSpc>
              <a:spcBef>
                <a:spcPts val="100"/>
              </a:spcBef>
            </a:pP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S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h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ould</a:t>
            </a:r>
            <a:r>
              <a:rPr sz="500" spc="55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y</a:t>
            </a:r>
            <a:r>
              <a:rPr sz="500" dirty="0">
                <a:solidFill>
                  <a:srgbClr val="533A33"/>
                </a:solidFill>
                <a:latin typeface="Times New Roman"/>
                <a:cs typeface="Times New Roman"/>
              </a:rPr>
              <a:t>o</a:t>
            </a:r>
            <a:r>
              <a:rPr sz="500" dirty="0">
                <a:solidFill>
                  <a:srgbClr val="2B222A"/>
                </a:solidFill>
                <a:latin typeface="Times New Roman"/>
                <a:cs typeface="Times New Roman"/>
              </a:rPr>
              <a:t>u</a:t>
            </a:r>
            <a:r>
              <a:rPr sz="500" spc="105" dirty="0">
                <a:solidFill>
                  <a:srgbClr val="2B222A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7B6355"/>
                </a:solidFill>
                <a:latin typeface="Times New Roman"/>
                <a:cs typeface="Times New Roman"/>
              </a:rPr>
              <a:t>h</a:t>
            </a:r>
            <a:r>
              <a:rPr sz="500" dirty="0">
                <a:solidFill>
                  <a:srgbClr val="2B222A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5E5B5B"/>
                </a:solidFill>
                <a:latin typeface="Times New Roman"/>
                <a:cs typeface="Times New Roman"/>
              </a:rPr>
              <a:t>v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e</a:t>
            </a:r>
            <a:r>
              <a:rPr sz="500" spc="95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Arial"/>
                <a:cs typeface="Arial"/>
              </a:rPr>
              <a:t>an</a:t>
            </a:r>
            <a:r>
              <a:rPr sz="500" dirty="0">
                <a:solidFill>
                  <a:srgbClr val="5E5B5B"/>
                </a:solidFill>
                <a:latin typeface="Arial"/>
                <a:cs typeface="Arial"/>
              </a:rPr>
              <a:t>y </a:t>
            </a: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a</a:t>
            </a:r>
            <a:r>
              <a:rPr sz="500" spc="-10" dirty="0">
                <a:solidFill>
                  <a:srgbClr val="533A33"/>
                </a:solidFill>
                <a:latin typeface="Times New Roman"/>
                <a:cs typeface="Times New Roman"/>
              </a:rPr>
              <a:t>d</a:t>
            </a: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dit</a:t>
            </a:r>
            <a:r>
              <a:rPr sz="500" spc="-10" dirty="0">
                <a:solidFill>
                  <a:srgbClr val="533A33"/>
                </a:solidFill>
                <a:latin typeface="Times New Roman"/>
                <a:cs typeface="Times New Roman"/>
              </a:rPr>
              <a:t>i</a:t>
            </a:r>
            <a:r>
              <a:rPr sz="500" spc="-10" dirty="0">
                <a:solidFill>
                  <a:srgbClr val="4D4A4D"/>
                </a:solidFill>
                <a:latin typeface="Times New Roman"/>
                <a:cs typeface="Times New Roman"/>
              </a:rPr>
              <a:t>o</a:t>
            </a:r>
            <a:r>
              <a:rPr sz="500" spc="-10" dirty="0">
                <a:solidFill>
                  <a:srgbClr val="364D69"/>
                </a:solidFill>
                <a:latin typeface="Times New Roman"/>
                <a:cs typeface="Times New Roman"/>
              </a:rPr>
              <a:t>n</a:t>
            </a:r>
            <a:r>
              <a:rPr sz="500" spc="-10" dirty="0">
                <a:solidFill>
                  <a:srgbClr val="4D4A4D"/>
                </a:solidFill>
                <a:latin typeface="Times New Roman"/>
                <a:cs typeface="Times New Roman"/>
              </a:rPr>
              <a:t>a</a:t>
            </a:r>
            <a:r>
              <a:rPr sz="500" spc="-10" dirty="0">
                <a:solidFill>
                  <a:srgbClr val="2B222A"/>
                </a:solidFill>
                <a:latin typeface="Times New Roman"/>
                <a:cs typeface="Times New Roman"/>
              </a:rPr>
              <a:t>l</a:t>
            </a:r>
            <a:r>
              <a:rPr sz="500" spc="-65" dirty="0">
                <a:solidFill>
                  <a:srgbClr val="2B222A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q</a:t>
            </a:r>
            <a:r>
              <a:rPr sz="500" dirty="0">
                <a:solidFill>
                  <a:srgbClr val="1A233C"/>
                </a:solidFill>
                <a:latin typeface="Times New Roman"/>
                <a:cs typeface="Times New Roman"/>
              </a:rPr>
              <a:t>u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estio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n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s</a:t>
            </a:r>
            <a:r>
              <a:rPr sz="500" spc="20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or</a:t>
            </a:r>
            <a:r>
              <a:rPr sz="500" spc="135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64D69"/>
                </a:solidFill>
                <a:latin typeface="Times New Roman"/>
                <a:cs typeface="Times New Roman"/>
              </a:rPr>
              <a:t>r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eq</a:t>
            </a:r>
            <a:r>
              <a:rPr sz="500" dirty="0">
                <a:solidFill>
                  <a:srgbClr val="1A233C"/>
                </a:solidFill>
                <a:latin typeface="Times New Roman"/>
                <a:cs typeface="Times New Roman"/>
              </a:rPr>
              <a:t>u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es</a:t>
            </a:r>
            <a:r>
              <a:rPr sz="500" dirty="0">
                <a:solidFill>
                  <a:srgbClr val="533A33"/>
                </a:solidFill>
                <a:latin typeface="Times New Roman"/>
                <a:cs typeface="Times New Roman"/>
              </a:rPr>
              <a:t>t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s</a:t>
            </a:r>
            <a:r>
              <a:rPr sz="500" spc="55" dirty="0">
                <a:solidFill>
                  <a:srgbClr val="4D4A4D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2B222A"/>
                </a:solidFill>
                <a:latin typeface="Times New Roman"/>
                <a:cs typeface="Times New Roman"/>
              </a:rPr>
              <a:t>p</a:t>
            </a:r>
            <a:r>
              <a:rPr sz="500" dirty="0">
                <a:solidFill>
                  <a:srgbClr val="536177"/>
                </a:solidFill>
                <a:latin typeface="Times New Roman"/>
                <a:cs typeface="Times New Roman"/>
              </a:rPr>
              <a:t>l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eas@do</a:t>
            </a:r>
            <a:r>
              <a:rPr sz="500" spc="105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no</a:t>
            </a:r>
            <a:r>
              <a:rPr sz="500" dirty="0">
                <a:solidFill>
                  <a:srgbClr val="1A233C"/>
                </a:solidFill>
                <a:latin typeface="Times New Roman"/>
                <a:cs typeface="Times New Roman"/>
              </a:rPr>
              <a:t>t</a:t>
            </a:r>
            <a:r>
              <a:rPr sz="500" spc="85" dirty="0">
                <a:solidFill>
                  <a:srgbClr val="1A23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1A233C"/>
                </a:solidFill>
                <a:latin typeface="Times New Roman"/>
                <a:cs typeface="Times New Roman"/>
              </a:rPr>
              <a:t>h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e</a:t>
            </a:r>
            <a:r>
              <a:rPr sz="500" dirty="0">
                <a:solidFill>
                  <a:srgbClr val="5E5B5B"/>
                </a:solidFill>
                <a:latin typeface="Times New Roman"/>
                <a:cs typeface="Times New Roman"/>
              </a:rPr>
              <a:t>s</a:t>
            </a:r>
            <a:r>
              <a:rPr sz="500" dirty="0">
                <a:solidFill>
                  <a:srgbClr val="7B6355"/>
                </a:solidFill>
                <a:latin typeface="Times New Roman"/>
                <a:cs typeface="Times New Roman"/>
              </a:rPr>
              <a:t>i</a:t>
            </a:r>
            <a:r>
              <a:rPr sz="500" dirty="0">
                <a:solidFill>
                  <a:srgbClr val="2B222A"/>
                </a:solidFill>
                <a:latin typeface="Times New Roman"/>
                <a:cs typeface="Times New Roman"/>
              </a:rPr>
              <a:t>tat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@</a:t>
            </a:r>
            <a:r>
              <a:rPr sz="500" dirty="0">
                <a:solidFill>
                  <a:srgbClr val="1A233C"/>
                </a:solidFill>
                <a:latin typeface="Times New Roman"/>
                <a:cs typeface="Times New Roman"/>
              </a:rPr>
              <a:t>t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o</a:t>
            </a:r>
            <a:r>
              <a:rPr sz="500" spc="25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c</a:t>
            </a:r>
            <a:r>
              <a:rPr sz="500" dirty="0">
                <a:solidFill>
                  <a:srgbClr val="5E5B5B"/>
                </a:solidFill>
                <a:latin typeface="Times New Roman"/>
                <a:cs typeface="Times New Roman"/>
              </a:rPr>
              <a:t>o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n</a:t>
            </a:r>
            <a:r>
              <a:rPr sz="500" dirty="0">
                <a:solidFill>
                  <a:srgbClr val="2B222A"/>
                </a:solidFill>
                <a:latin typeface="Times New Roman"/>
                <a:cs typeface="Times New Roman"/>
              </a:rPr>
              <a:t>t</a:t>
            </a:r>
            <a:r>
              <a:rPr sz="500" dirty="0">
                <a:solidFill>
                  <a:srgbClr val="4D4A4D"/>
                </a:solidFill>
                <a:latin typeface="Times New Roman"/>
                <a:cs typeface="Times New Roman"/>
              </a:rPr>
              <a:t>act</a:t>
            </a:r>
            <a:r>
              <a:rPr sz="500" spc="145" dirty="0">
                <a:solidFill>
                  <a:srgbClr val="4D4A4D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674F3C"/>
                </a:solidFill>
                <a:latin typeface="Times New Roman"/>
                <a:cs typeface="Times New Roman"/>
              </a:rPr>
              <a:t>us</a:t>
            </a:r>
            <a:r>
              <a:rPr sz="500" spc="55" dirty="0">
                <a:solidFill>
                  <a:srgbClr val="674F3C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fo</a:t>
            </a:r>
            <a:r>
              <a:rPr sz="500" dirty="0">
                <a:solidFill>
                  <a:srgbClr val="364D69"/>
                </a:solidFill>
                <a:latin typeface="Times New Roman"/>
                <a:cs typeface="Times New Roman"/>
              </a:rPr>
              <a:t>r</a:t>
            </a:r>
            <a:r>
              <a:rPr sz="500" spc="45" dirty="0">
                <a:solidFill>
                  <a:srgbClr val="364D69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a</a:t>
            </a:r>
            <a:r>
              <a:rPr sz="500" dirty="0">
                <a:solidFill>
                  <a:srgbClr val="5D799A"/>
                </a:solidFill>
                <a:latin typeface="Times New Roman"/>
                <a:cs typeface="Times New Roman"/>
              </a:rPr>
              <a:t>n</a:t>
            </a:r>
            <a:r>
              <a:rPr sz="500" spc="60" dirty="0">
                <a:solidFill>
                  <a:srgbClr val="5D799A"/>
                </a:solidFill>
                <a:latin typeface="Times New Roman"/>
                <a:cs typeface="Times New Roman"/>
              </a:rPr>
              <a:t> </a:t>
            </a:r>
            <a:r>
              <a:rPr sz="500" spc="-10" dirty="0">
                <a:solidFill>
                  <a:srgbClr val="533A33"/>
                </a:solidFill>
                <a:latin typeface="Times New Roman"/>
                <a:cs typeface="Times New Roman"/>
              </a:rPr>
              <a:t>i</a:t>
            </a:r>
            <a:r>
              <a:rPr sz="500" spc="-10" dirty="0">
                <a:solidFill>
                  <a:srgbClr val="364D69"/>
                </a:solidFill>
                <a:latin typeface="Times New Roman"/>
                <a:cs typeface="Times New Roman"/>
              </a:rPr>
              <a:t>m</a:t>
            </a:r>
            <a:r>
              <a:rPr sz="500" spc="-10" dirty="0">
                <a:solidFill>
                  <a:srgbClr val="5E5B5B"/>
                </a:solidFill>
                <a:latin typeface="Times New Roman"/>
                <a:cs typeface="Times New Roman"/>
              </a:rPr>
              <a:t>m</a:t>
            </a:r>
            <a:r>
              <a:rPr sz="500" spc="-10" dirty="0">
                <a:solidFill>
                  <a:srgbClr val="2B222A"/>
                </a:solidFill>
                <a:latin typeface="Times New Roman"/>
                <a:cs typeface="Times New Roman"/>
              </a:rPr>
              <a:t>ed</a:t>
            </a:r>
            <a:r>
              <a:rPr sz="500" spc="-10" dirty="0">
                <a:solidFill>
                  <a:srgbClr val="536177"/>
                </a:solidFill>
                <a:latin typeface="Times New Roman"/>
                <a:cs typeface="Times New Roman"/>
              </a:rPr>
              <a:t>i</a:t>
            </a: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ate</a:t>
            </a:r>
            <a:r>
              <a:rPr sz="500" spc="500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spc="-10" dirty="0">
                <a:solidFill>
                  <a:srgbClr val="1A233C"/>
                </a:solidFill>
                <a:latin typeface="Times New Roman"/>
                <a:cs typeface="Times New Roman"/>
              </a:rPr>
              <a:t>r</a:t>
            </a:r>
            <a:r>
              <a:rPr sz="500" spc="-10" dirty="0">
                <a:solidFill>
                  <a:srgbClr val="39393C"/>
                </a:solidFill>
                <a:latin typeface="Times New Roman"/>
                <a:cs typeface="Times New Roman"/>
              </a:rPr>
              <a:t>espo</a:t>
            </a:r>
            <a:r>
              <a:rPr sz="500" spc="-10" dirty="0">
                <a:solidFill>
                  <a:srgbClr val="1A233C"/>
                </a:solidFill>
                <a:latin typeface="Times New Roman"/>
                <a:cs typeface="Times New Roman"/>
              </a:rPr>
              <a:t>n</a:t>
            </a:r>
            <a:r>
              <a:rPr sz="500" spc="-10" dirty="0">
                <a:solidFill>
                  <a:srgbClr val="4D4A4D"/>
                </a:solidFill>
                <a:latin typeface="Times New Roman"/>
                <a:cs typeface="Times New Roman"/>
              </a:rPr>
              <a:t>se</a:t>
            </a:r>
            <a:r>
              <a:rPr sz="500" spc="-10" dirty="0">
                <a:solidFill>
                  <a:srgbClr val="364D69"/>
                </a:solidFill>
                <a:latin typeface="Times New Roman"/>
                <a:cs typeface="Times New Roman"/>
              </a:rPr>
              <a:t>.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14333" y="4449826"/>
            <a:ext cx="1192530" cy="294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2B222A"/>
                </a:solidFill>
                <a:latin typeface="Times New Roman"/>
                <a:cs typeface="Times New Roman"/>
              </a:rPr>
              <a:t>P</a:t>
            </a:r>
            <a:r>
              <a:rPr sz="500" spc="10" dirty="0">
                <a:solidFill>
                  <a:srgbClr val="5D799A"/>
                </a:solidFill>
                <a:latin typeface="Times New Roman"/>
                <a:cs typeface="Times New Roman"/>
              </a:rPr>
              <a:t>l</a:t>
            </a:r>
            <a:r>
              <a:rPr sz="500" spc="10" dirty="0">
                <a:solidFill>
                  <a:srgbClr val="39393C"/>
                </a:solidFill>
                <a:latin typeface="Times New Roman"/>
                <a:cs typeface="Times New Roman"/>
              </a:rPr>
              <a:t>ease</a:t>
            </a:r>
            <a:r>
              <a:rPr sz="500" spc="95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spc="10" dirty="0">
                <a:solidFill>
                  <a:srgbClr val="39393C"/>
                </a:solidFill>
                <a:latin typeface="Times New Roman"/>
                <a:cs typeface="Times New Roman"/>
              </a:rPr>
              <a:t>fo</a:t>
            </a:r>
            <a:r>
              <a:rPr sz="500" spc="10" dirty="0">
                <a:solidFill>
                  <a:srgbClr val="7B6355"/>
                </a:solidFill>
                <a:latin typeface="Times New Roman"/>
                <a:cs typeface="Times New Roman"/>
              </a:rPr>
              <a:t>r</a:t>
            </a:r>
            <a:r>
              <a:rPr sz="500" spc="10" dirty="0">
                <a:solidFill>
                  <a:srgbClr val="536177"/>
                </a:solidFill>
                <a:latin typeface="Times New Roman"/>
                <a:cs typeface="Times New Roman"/>
              </a:rPr>
              <a:t>w</a:t>
            </a:r>
            <a:r>
              <a:rPr sz="500" spc="10" dirty="0">
                <a:solidFill>
                  <a:srgbClr val="2B222A"/>
                </a:solidFill>
                <a:latin typeface="Times New Roman"/>
                <a:cs typeface="Times New Roman"/>
              </a:rPr>
              <a:t>ard</a:t>
            </a:r>
            <a:r>
              <a:rPr sz="500" spc="55" dirty="0">
                <a:solidFill>
                  <a:srgbClr val="2B222A"/>
                </a:solidFill>
                <a:latin typeface="Times New Roman"/>
                <a:cs typeface="Times New Roman"/>
              </a:rPr>
              <a:t> </a:t>
            </a:r>
            <a:r>
              <a:rPr sz="500" spc="10" dirty="0">
                <a:solidFill>
                  <a:srgbClr val="2B222A"/>
                </a:solidFill>
                <a:latin typeface="Times New Roman"/>
                <a:cs typeface="Times New Roman"/>
              </a:rPr>
              <a:t>t</a:t>
            </a:r>
            <a:r>
              <a:rPr sz="500" spc="10" dirty="0">
                <a:solidFill>
                  <a:srgbClr val="674F3C"/>
                </a:solidFill>
                <a:latin typeface="Times New Roman"/>
                <a:cs typeface="Times New Roman"/>
              </a:rPr>
              <a:t>h</a:t>
            </a:r>
            <a:r>
              <a:rPr sz="500" spc="10" dirty="0">
                <a:solidFill>
                  <a:srgbClr val="2B222A"/>
                </a:solidFill>
                <a:latin typeface="Times New Roman"/>
                <a:cs typeface="Times New Roman"/>
              </a:rPr>
              <a:t>e</a:t>
            </a:r>
            <a:r>
              <a:rPr sz="500" spc="50" dirty="0">
                <a:solidFill>
                  <a:srgbClr val="2B222A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757171"/>
                </a:solidFill>
                <a:latin typeface="Times New Roman"/>
                <a:cs typeface="Times New Roman"/>
              </a:rPr>
              <a:t>n</a:t>
            </a:r>
            <a:r>
              <a:rPr sz="500" dirty="0">
                <a:solidFill>
                  <a:srgbClr val="39393C"/>
                </a:solidFill>
                <a:latin typeface="Times New Roman"/>
                <a:cs typeface="Times New Roman"/>
              </a:rPr>
              <a:t>ecessary</a:t>
            </a:r>
            <a:r>
              <a:rPr sz="500" spc="-5" dirty="0">
                <a:solidFill>
                  <a:srgbClr val="39393C"/>
                </a:solidFill>
                <a:latin typeface="Times New Roman"/>
                <a:cs typeface="Times New Roman"/>
              </a:rPr>
              <a:t> </a:t>
            </a:r>
            <a:r>
              <a:rPr sz="500" spc="10" dirty="0">
                <a:solidFill>
                  <a:srgbClr val="4D4A4D"/>
                </a:solidFill>
                <a:latin typeface="Times New Roman"/>
                <a:cs typeface="Times New Roman"/>
              </a:rPr>
              <a:t>doc</a:t>
            </a:r>
            <a:r>
              <a:rPr sz="500" spc="10" dirty="0">
                <a:solidFill>
                  <a:srgbClr val="2B222A"/>
                </a:solidFill>
                <a:latin typeface="Times New Roman"/>
                <a:cs typeface="Times New Roman"/>
              </a:rPr>
              <a:t>ume</a:t>
            </a:r>
            <a:r>
              <a:rPr sz="500" spc="10" dirty="0">
                <a:solidFill>
                  <a:srgbClr val="674F3C"/>
                </a:solidFill>
                <a:latin typeface="Times New Roman"/>
                <a:cs typeface="Times New Roman"/>
              </a:rPr>
              <a:t>nt</a:t>
            </a:r>
            <a:r>
              <a:rPr sz="500" spc="10" dirty="0">
                <a:solidFill>
                  <a:srgbClr val="5E5B5B"/>
                </a:solidFill>
                <a:latin typeface="Times New Roman"/>
                <a:cs typeface="Times New Roman"/>
              </a:rPr>
              <a:t>s</a:t>
            </a:r>
            <a:r>
              <a:rPr sz="500" spc="5" dirty="0">
                <a:solidFill>
                  <a:srgbClr val="5E5B5B"/>
                </a:solidFill>
                <a:latin typeface="Times New Roman"/>
                <a:cs typeface="Times New Roman"/>
              </a:rPr>
              <a:t> </a:t>
            </a:r>
            <a:r>
              <a:rPr sz="500" spc="-25" dirty="0">
                <a:solidFill>
                  <a:srgbClr val="674F3C"/>
                </a:solidFill>
                <a:latin typeface="Times New Roman"/>
                <a:cs typeface="Times New Roman"/>
              </a:rPr>
              <a:t>to</a:t>
            </a: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450" dirty="0">
                <a:solidFill>
                  <a:srgbClr val="39393C"/>
                </a:solidFill>
                <a:latin typeface="Arial"/>
                <a:cs typeface="Arial"/>
              </a:rPr>
              <a:t>K</a:t>
            </a:r>
            <a:r>
              <a:rPr sz="450" dirty="0">
                <a:solidFill>
                  <a:srgbClr val="5D799A"/>
                </a:solidFill>
                <a:latin typeface="Arial"/>
                <a:cs typeface="Arial"/>
              </a:rPr>
              <a:t>i</a:t>
            </a:r>
            <a:r>
              <a:rPr sz="450" dirty="0">
                <a:solidFill>
                  <a:srgbClr val="4D4A4D"/>
                </a:solidFill>
                <a:latin typeface="Arial"/>
                <a:cs typeface="Arial"/>
              </a:rPr>
              <a:t>nd</a:t>
            </a:r>
            <a:r>
              <a:rPr sz="450" spc="-10" dirty="0">
                <a:solidFill>
                  <a:srgbClr val="4D4A4D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39393C"/>
                </a:solidFill>
                <a:latin typeface="Arial"/>
                <a:cs typeface="Arial"/>
              </a:rPr>
              <a:t>Reg&lt;1rds</a:t>
            </a:r>
            <a:r>
              <a:rPr sz="500" spc="-10" dirty="0">
                <a:solidFill>
                  <a:srgbClr val="757171"/>
                </a:solidFill>
                <a:latin typeface="Arial"/>
                <a:cs typeface="Arial"/>
              </a:rPr>
              <a:t>,</a:t>
            </a:r>
            <a:endParaRPr sz="5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262741" y="6515810"/>
            <a:ext cx="8483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65" dirty="0">
                <a:solidFill>
                  <a:srgbClr val="A7A7A7"/>
                </a:solidFill>
                <a:latin typeface="Arial"/>
                <a:cs typeface="Arial"/>
              </a:rPr>
              <a:t>PAGE</a:t>
            </a:r>
            <a:r>
              <a:rPr sz="1150" spc="-125" dirty="0">
                <a:solidFill>
                  <a:srgbClr val="A7A7A7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A7A7A7"/>
                </a:solidFill>
                <a:latin typeface="Arial"/>
                <a:cs typeface="Arial"/>
              </a:rPr>
              <a:t>16</a:t>
            </a:r>
            <a:r>
              <a:rPr sz="1150" spc="300" dirty="0">
                <a:solidFill>
                  <a:srgbClr val="A7A7A7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5596BE"/>
                </a:solidFill>
                <a:latin typeface="Arial"/>
                <a:cs typeface="Arial"/>
              </a:rPr>
              <a:t>@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243363" y="132354"/>
            <a:ext cx="44284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OEM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SUBMISSION </a:t>
            </a:r>
            <a:r>
              <a:rPr sz="3200" spc="-10" dirty="0">
                <a:latin typeface="Calibri"/>
                <a:cs typeface="Calibri"/>
              </a:rPr>
              <a:t>LETTER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5" name="Footer Placeholder 7">
            <a:extLst>
              <a:ext uri="{FF2B5EF4-FFF2-40B4-BE49-F238E27FC236}">
                <a16:creationId xmlns:a16="http://schemas.microsoft.com/office/drawing/2014/main" id="{AD7870E4-A9B2-910A-C81D-80A0C6E3A0B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520440" y="6413063"/>
            <a:ext cx="5151120" cy="307777"/>
          </a:xfrm>
        </p:spPr>
        <p:txBody>
          <a:bodyPr/>
          <a:lstStyle/>
          <a:p>
            <a:r>
              <a:rPr lang="en-US" sz="1000" dirty="0"/>
              <a:t>Copyright (c) 2019-2025 IVSG LLC powered by Aclaro AI (c) 2019-2025</a:t>
            </a:r>
          </a:p>
        </p:txBody>
      </p:sp>
      <p:pic>
        <p:nvPicPr>
          <p:cNvPr id="36" name="Picture 35" descr="A blue logo with a steering wheel&#10;&#10;AI-generated content may be incorrect.">
            <a:extLst>
              <a:ext uri="{FF2B5EF4-FFF2-40B4-BE49-F238E27FC236}">
                <a16:creationId xmlns:a16="http://schemas.microsoft.com/office/drawing/2014/main" id="{6922F592-8FC9-ABB3-6F90-4131F1255C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186494"/>
            <a:ext cx="1665550" cy="615659"/>
          </a:xfrm>
          <a:prstGeom prst="rect">
            <a:avLst/>
          </a:prstGeom>
        </p:spPr>
      </p:pic>
      <p:pic>
        <p:nvPicPr>
          <p:cNvPr id="37" name="Picture 36" descr="A logo with black lines and a yellow circle&#10;&#10;AI-generated content may be incorrect.">
            <a:extLst>
              <a:ext uri="{FF2B5EF4-FFF2-40B4-BE49-F238E27FC236}">
                <a16:creationId xmlns:a16="http://schemas.microsoft.com/office/drawing/2014/main" id="{26E039E6-1514-FD39-08B1-4EE0232C91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320" y="27736"/>
            <a:ext cx="1768317" cy="11096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7049</TotalTime>
  <Words>1391</Words>
  <Application>Microsoft Office PowerPoint</Application>
  <PresentationFormat>Widescreen</PresentationFormat>
  <Paragraphs>313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Aptos</vt:lpstr>
      <vt:lpstr>Arial</vt:lpstr>
      <vt:lpstr>Arial Black</vt:lpstr>
      <vt:lpstr>Calibri</vt:lpstr>
      <vt:lpstr>Courier New</vt:lpstr>
      <vt:lpstr>Lucida Sans Unicode</vt:lpstr>
      <vt:lpstr>Tahoma</vt:lpstr>
      <vt:lpstr>Times New Roman</vt:lpstr>
      <vt:lpstr>Trebuchet MS</vt:lpstr>
      <vt:lpstr>Office Theme</vt:lpstr>
      <vt:lpstr>INTEGRATED VEHICLE  SOLUTIONS GROUP LLC (IVSG)</vt:lpstr>
      <vt:lpstr>Companies Behind Warranty Rate AI™</vt:lpstr>
      <vt:lpstr>SELECT SAMPLE OF DEALERS USING WARRANTY RATE AI™</vt:lpstr>
      <vt:lpstr>PowerPoint Presentation</vt:lpstr>
      <vt:lpstr>PowerPoint Presentation</vt:lpstr>
      <vt:lpstr>PowerPoint Presentation</vt:lpstr>
      <vt:lpstr>  WARRANTY RATE AI™--STREAMLINED DATA ANALYSIS                          WE DO ALL THE WORK</vt:lpstr>
      <vt:lpstr>PowerPoint Presentation</vt:lpstr>
      <vt:lpstr>PowerPoint Presentation</vt:lpstr>
      <vt:lpstr>OEM SUBMISSION LETTER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leger</dc:creator>
  <cp:lastModifiedBy>ROBERT Morgan</cp:lastModifiedBy>
  <cp:revision>22</cp:revision>
  <dcterms:created xsi:type="dcterms:W3CDTF">2025-09-19T18:38:12Z</dcterms:created>
  <dcterms:modified xsi:type="dcterms:W3CDTF">2025-09-27T18:25:41Z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2025-09-19T00:00:00Z</vt:filetime>
  </property>
  <property fmtid="{D5CDD505-2E9C-101B-9397-08002B2CF9AE}" pid="5" name="Producer">
    <vt:lpwstr>Microsoft® PowerPoint® for Microsoft 365</vt:lpwstr>
  </property>
</Properties>
</file>